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handoutMasterIdLst>
    <p:handoutMasterId r:id="rId57"/>
  </p:handoutMasterIdLst>
  <p:sldIdLst>
    <p:sldId id="589" r:id="rId5"/>
    <p:sldId id="708" r:id="rId6"/>
    <p:sldId id="709" r:id="rId7"/>
    <p:sldId id="710" r:id="rId8"/>
    <p:sldId id="711" r:id="rId10"/>
    <p:sldId id="712" r:id="rId11"/>
    <p:sldId id="713" r:id="rId12"/>
    <p:sldId id="742" r:id="rId13"/>
    <p:sldId id="741" r:id="rId14"/>
    <p:sldId id="743" r:id="rId15"/>
    <p:sldId id="744" r:id="rId16"/>
    <p:sldId id="745" r:id="rId17"/>
    <p:sldId id="746" r:id="rId18"/>
    <p:sldId id="747" r:id="rId19"/>
    <p:sldId id="748" r:id="rId20"/>
    <p:sldId id="749" r:id="rId21"/>
    <p:sldId id="800" r:id="rId22"/>
    <p:sldId id="750" r:id="rId23"/>
    <p:sldId id="751" r:id="rId24"/>
    <p:sldId id="752" r:id="rId25"/>
    <p:sldId id="784" r:id="rId26"/>
    <p:sldId id="781" r:id="rId27"/>
    <p:sldId id="782" r:id="rId28"/>
    <p:sldId id="787" r:id="rId29"/>
    <p:sldId id="785" r:id="rId30"/>
    <p:sldId id="788" r:id="rId31"/>
    <p:sldId id="786" r:id="rId32"/>
    <p:sldId id="783" r:id="rId33"/>
    <p:sldId id="801" r:id="rId34"/>
    <p:sldId id="802" r:id="rId35"/>
    <p:sldId id="803" r:id="rId36"/>
    <p:sldId id="804" r:id="rId37"/>
    <p:sldId id="805" r:id="rId38"/>
    <p:sldId id="806" r:id="rId39"/>
    <p:sldId id="793" r:id="rId40"/>
    <p:sldId id="797" r:id="rId41"/>
    <p:sldId id="798" r:id="rId42"/>
    <p:sldId id="799" r:id="rId43"/>
    <p:sldId id="807" r:id="rId44"/>
    <p:sldId id="794" r:id="rId45"/>
    <p:sldId id="795" r:id="rId46"/>
    <p:sldId id="808" r:id="rId47"/>
    <p:sldId id="813" r:id="rId48"/>
    <p:sldId id="796" r:id="rId49"/>
    <p:sldId id="809" r:id="rId50"/>
    <p:sldId id="810" r:id="rId51"/>
    <p:sldId id="666" r:id="rId52"/>
    <p:sldId id="814" r:id="rId53"/>
    <p:sldId id="815" r:id="rId54"/>
    <p:sldId id="689" r:id="rId55"/>
    <p:sldId id="690" r:id="rId56"/>
  </p:sldIdLst>
  <p:sldSz cx="9144000" cy="6858000" type="screen4x3"/>
  <p:notesSz cx="6858000" cy="9144000"/>
  <p:custDataLst>
    <p:tags r:id="rId61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3E6CB6"/>
    <a:srgbClr val="5893CA"/>
    <a:srgbClr val="FFFF00"/>
    <a:srgbClr val="00B0F0"/>
    <a:srgbClr val="FF0000"/>
    <a:srgbClr val="0000FF"/>
    <a:srgbClr val="FF6600"/>
    <a:srgbClr val="FFFF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8614"/>
  </p:normalViewPr>
  <p:slideViewPr>
    <p:cSldViewPr showGuides="1">
      <p:cViewPr varScale="1">
        <p:scale>
          <a:sx n="97" d="100"/>
          <a:sy n="97" d="100"/>
        </p:scale>
        <p:origin x="-1398" y="-42"/>
      </p:cViewPr>
      <p:guideLst>
        <p:guide orient="horz" pos="225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1" Type="http://schemas.openxmlformats.org/officeDocument/2006/relationships/tags" Target="tags/tag30.xml"/><Relationship Id="rId60" Type="http://schemas.openxmlformats.org/officeDocument/2006/relationships/tableStyles" Target="tableStyles.xml"/><Relationship Id="rId6" Type="http://schemas.openxmlformats.org/officeDocument/2006/relationships/slide" Target="slides/slide2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94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4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200" b="0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96150" y="1066800"/>
            <a:ext cx="1771650" cy="54403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81200" y="1066800"/>
            <a:ext cx="5162550" cy="54403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171700" cy="61261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362700" cy="61261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276475"/>
            <a:ext cx="8207375" cy="609600"/>
          </a:xfrm>
        </p:spPr>
        <p:txBody>
          <a:bodyPr/>
          <a:lstStyle>
            <a:lvl1pPr algn="ctr">
              <a:defRPr sz="4800" b="1">
                <a:solidFill>
                  <a:srgbClr val="FF3300"/>
                </a:solidFill>
              </a:defRPr>
            </a:lvl1pPr>
          </a:lstStyle>
          <a:p>
            <a:pPr lvl="0" fontAlgn="base"/>
            <a:r>
              <a:rPr lang="zh-CN" altLang="en-US" strike="noStrike" noProof="0" smtClean="0"/>
              <a:t>单击此处编辑母版标题样式</a:t>
            </a:r>
            <a:endParaRPr lang="zh-CN" altLang="en-US" strike="noStrike" noProof="0" smtClean="0"/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88" y="4038600"/>
            <a:ext cx="9104312" cy="3048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 fontAlgn="base"/>
            <a:r>
              <a:rPr lang="zh-CN" altLang="en-US" strike="noStrike" noProof="0" smtClean="0"/>
              <a:t>单击此处编辑母版副标题样式</a:t>
            </a:r>
            <a:endParaRPr lang="zh-CN" altLang="en-US" strike="noStrike" noProof="0" smtClean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="0">
                <a:solidFill>
                  <a:srgbClr val="5F5F5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="0">
                <a:solidFill>
                  <a:srgbClr val="5F5F5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p>
            <a:pPr algn="r" fontAlgn="base"/>
            <a:fld id="{9A0DB2DC-4C9A-4742-B13C-FB6460FD3503}" type="slidenum">
              <a:rPr lang="zh-CN" altLang="en-US" b="0" strike="noStrike" noProof="1" dirty="0">
                <a:solidFill>
                  <a:srgbClr val="5F5F5F"/>
                </a:solidFill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b="0" strike="noStrike" noProof="1" dirty="0">
              <a:solidFill>
                <a:srgbClr val="5F5F5F"/>
              </a:solidFill>
              <a:latin typeface="Eurostile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457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457200"/>
            <a:ext cx="4495800" cy="5943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495800" cy="5943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3467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00700" y="1981200"/>
            <a:ext cx="3467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4.jpeg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2133600" y="1066800"/>
            <a:ext cx="6324600" cy="838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1981200" y="1981200"/>
            <a:ext cx="7086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724400" y="0"/>
            <a:ext cx="4419600" cy="2209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CODE NUMBER</a:t>
            </a:r>
            <a:br>
              <a:rPr lang="en-US" altLang="zh-CN" dirty="0"/>
            </a:br>
            <a:r>
              <a:rPr lang="en-US" altLang="zh-CN" dirty="0"/>
              <a:t>POPUPS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/>
          <p:nvPr/>
        </p:nvSpPr>
        <p:spPr>
          <a:xfrm>
            <a:off x="0" y="0"/>
            <a:ext cx="9144000" cy="4984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0" y="457200"/>
            <a:ext cx="9144000" cy="5943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6" name="Rectang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Eurostile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Eurostile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2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Eurostile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>
    <p:fade thruBlk="1"/>
  </p:transition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2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3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4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7" Type="http://schemas.openxmlformats.org/officeDocument/2006/relationships/notesSlide" Target="../notesSlides/notesSlide13.xml"/><Relationship Id="rId16" Type="http://schemas.openxmlformats.org/officeDocument/2006/relationships/slideLayout" Target="../slideLayouts/slideLayout24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0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4"/>
          <p:cNvSpPr>
            <a:spLocks noGrp="1"/>
          </p:cNvSpPr>
          <p:nvPr>
            <p:ph type="ctrTitle"/>
          </p:nvPr>
        </p:nvSpPr>
        <p:spPr/>
        <p:txBody>
          <a:bodyPr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第</a:t>
            </a:r>
            <a:r>
              <a:rPr lang="en-US" altLang="zh-CN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8</a:t>
            </a: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章 </a:t>
            </a: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磁盘存储器管理</a:t>
            </a:r>
            <a:endParaRPr lang="en-US" altLang="zh-CN" sz="4400" dirty="0">
              <a:solidFill>
                <a:srgbClr val="FF3300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连续分配</a:t>
            </a:r>
            <a:r>
              <a:rPr lang="en-US" altLang="zh-CN" sz="2400"/>
              <a:t>(</a:t>
            </a:r>
            <a:r>
              <a:rPr lang="zh-CN" altLang="en-US" sz="2400"/>
              <a:t>总结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2" name="文本框 1"/>
          <p:cNvSpPr txBox="1"/>
          <p:nvPr/>
        </p:nvSpPr>
        <p:spPr>
          <a:xfrm>
            <a:off x="80645" y="916940"/>
            <a:ext cx="89554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连续分配</a:t>
            </a:r>
            <a:r>
              <a:rPr lang="zh-CN" altLang="en-US" sz="2000"/>
              <a:t>方式要求</a:t>
            </a:r>
            <a:r>
              <a:rPr lang="zh-CN" altLang="en-US" sz="2000">
                <a:solidFill>
                  <a:srgbClr val="C00000"/>
                </a:solidFill>
              </a:rPr>
              <a:t>每个文件在磁盘上占有一组连续的块。</a:t>
            </a:r>
            <a:endParaRPr lang="zh-CN" altLang="en-US" sz="2000">
              <a:solidFill>
                <a:srgbClr val="C00000"/>
              </a:solidFill>
            </a:endParaRPr>
          </a:p>
          <a:p>
            <a:endParaRPr lang="zh-CN" altLang="en-US" sz="2000">
              <a:solidFill>
                <a:srgbClr val="C00000"/>
              </a:solidFill>
            </a:endParaRPr>
          </a:p>
          <a:p>
            <a:r>
              <a:rPr lang="zh-CN" altLang="en-US" sz="2000">
                <a:solidFill>
                  <a:srgbClr val="C00000"/>
                </a:solidFill>
              </a:rPr>
              <a:t>优点：</a:t>
            </a:r>
            <a:r>
              <a:rPr lang="zh-CN" altLang="en-US" sz="2000">
                <a:solidFill>
                  <a:schemeClr val="tx1"/>
                </a:solidFill>
              </a:rPr>
              <a:t>支持顺序访问和直接访问</a:t>
            </a:r>
            <a:r>
              <a:rPr lang="en-US" altLang="zh-CN" sz="2000">
                <a:solidFill>
                  <a:schemeClr val="tx1"/>
                </a:solidFill>
              </a:rPr>
              <a:t>(</a:t>
            </a:r>
            <a:r>
              <a:rPr lang="zh-CN" altLang="en-US" sz="2000">
                <a:solidFill>
                  <a:schemeClr val="tx1"/>
                </a:solidFill>
              </a:rPr>
              <a:t>即随机访问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；连续分配的文件在顺序访问时速度最快。</a:t>
            </a:r>
            <a:endParaRPr lang="zh-CN" altLang="en-US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rgbClr val="C00000"/>
                </a:solidFill>
              </a:rPr>
              <a:t>缺点：</a:t>
            </a:r>
            <a:r>
              <a:rPr lang="zh-CN" altLang="en-US" sz="2000">
                <a:solidFill>
                  <a:schemeClr val="tx1"/>
                </a:solidFill>
              </a:rPr>
              <a:t>不方便文件拓展；存储空间利用率低，会产生</a:t>
            </a:r>
            <a:r>
              <a:rPr lang="zh-CN" altLang="en-US" sz="2000">
                <a:solidFill>
                  <a:schemeClr val="tx1"/>
                </a:solidFill>
              </a:rPr>
              <a:t>磁盘碎片。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文件连续方式</a:t>
            </a:r>
            <a:r>
              <a:rPr lang="en-US" altLang="zh-CN" sz="2400"/>
              <a:t>--</a:t>
            </a:r>
            <a:r>
              <a:rPr lang="zh-CN" altLang="en-US" sz="2400"/>
              <a:t>链接分配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07315" y="980440"/>
            <a:ext cx="90303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链接分配采取离散分配的方式，可以为文件分配离散的磁盘块。分为隐式链接和显式链接两种。</a:t>
            </a:r>
            <a:endParaRPr lang="zh-CN" altLang="en-US" sz="200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--</a:t>
            </a:r>
            <a:r>
              <a:rPr lang="zh-CN" altLang="en-US" sz="2400"/>
              <a:t>隐式链接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416" r="526"/>
          <a:stretch>
            <a:fillRect/>
          </a:stretch>
        </p:blipFill>
        <p:spPr>
          <a:xfrm>
            <a:off x="179070" y="2348865"/>
            <a:ext cx="2839720" cy="312483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107315" y="1124585"/>
          <a:ext cx="415480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05"/>
                <a:gridCol w="915035"/>
                <a:gridCol w="1162685"/>
                <a:gridCol w="11480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结束块号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>
          <a:xfrm flipV="1">
            <a:off x="1456690" y="3284855"/>
            <a:ext cx="306705" cy="6235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直接箭头连接符 6"/>
          <p:cNvCxnSpPr/>
          <p:nvPr/>
        </p:nvCxnSpPr>
        <p:spPr>
          <a:xfrm>
            <a:off x="2035175" y="3329940"/>
            <a:ext cx="664210" cy="16827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直接箭头连接符 7"/>
          <p:cNvCxnSpPr/>
          <p:nvPr/>
        </p:nvCxnSpPr>
        <p:spPr>
          <a:xfrm flipH="1" flipV="1">
            <a:off x="2051685" y="4364990"/>
            <a:ext cx="350520" cy="6159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直接箭头连接符 8"/>
          <p:cNvCxnSpPr/>
          <p:nvPr/>
        </p:nvCxnSpPr>
        <p:spPr>
          <a:xfrm flipH="1">
            <a:off x="755650" y="4338955"/>
            <a:ext cx="955040" cy="3136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圆角矩形标注 9"/>
          <p:cNvSpPr/>
          <p:nvPr/>
        </p:nvSpPr>
        <p:spPr>
          <a:xfrm>
            <a:off x="3491865" y="2060575"/>
            <a:ext cx="2045970" cy="1584325"/>
          </a:xfrm>
          <a:prstGeom prst="wedgeRoundRectCallout">
            <a:avLst>
              <a:gd name="adj1" fmla="val -43916"/>
              <a:gd name="adj2" fmla="val -8759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目录中记录了文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存放的起始块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号和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结束块号。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当然，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也可以增加一个字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段表示文件的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长度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3420110" y="3932555"/>
            <a:ext cx="2118995" cy="1809115"/>
          </a:xfrm>
          <a:prstGeom prst="wedgeRoundRectCallout">
            <a:avLst>
              <a:gd name="adj1" fmla="val -83353"/>
              <a:gd name="adj2" fmla="val 633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除了文件的最后一个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磁盘块之外，每个磁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中都会保存指向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下一个盘块的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指针，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这些指针对于用户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透明的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40" y="980440"/>
            <a:ext cx="1071245" cy="1111250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7164070" y="1052195"/>
            <a:ext cx="1908810" cy="834390"/>
          </a:xfrm>
          <a:prstGeom prst="wedgeRoundRectCallout">
            <a:avLst>
              <a:gd name="adj1" fmla="val -67398"/>
              <a:gd name="adj2" fmla="val 1514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如何实现文件的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逻辑块号到物理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转变？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68035" y="2420620"/>
            <a:ext cx="32277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用户给出要访问的逻辑块号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系统找到该文件对应的目录项</a:t>
            </a:r>
            <a:r>
              <a:rPr lang="en-US" altLang="zh-CN"/>
              <a:t>(FCB)...</a:t>
            </a:r>
            <a:endParaRPr lang="en-US" altLang="zh-CN"/>
          </a:p>
          <a:p>
            <a:r>
              <a:rPr lang="zh-CN" altLang="en-US"/>
              <a:t>从目录项中找到起始块号</a:t>
            </a:r>
            <a:r>
              <a:rPr lang="en-US" altLang="zh-CN"/>
              <a:t>(</a:t>
            </a:r>
            <a:r>
              <a:rPr lang="zh-CN" altLang="en-US"/>
              <a:t>即</a:t>
            </a:r>
            <a:r>
              <a:rPr lang="en-US" altLang="zh-CN"/>
              <a:t>0</a:t>
            </a:r>
            <a:r>
              <a:rPr lang="zh-CN" altLang="en-US"/>
              <a:t>号块</a:t>
            </a:r>
            <a:r>
              <a:rPr lang="en-US" altLang="zh-CN"/>
              <a:t>)</a:t>
            </a:r>
            <a:r>
              <a:rPr lang="zh-CN" altLang="en-US"/>
              <a:t>，将</a:t>
            </a:r>
            <a:r>
              <a:rPr lang="en-US" altLang="zh-CN"/>
              <a:t>0</a:t>
            </a:r>
            <a:r>
              <a:rPr lang="zh-CN" altLang="en-US"/>
              <a:t>号逻辑块读入内存，由此知道</a:t>
            </a:r>
            <a:r>
              <a:rPr lang="en-US" altLang="zh-CN"/>
              <a:t>1</a:t>
            </a:r>
            <a:r>
              <a:rPr lang="zh-CN" altLang="en-US"/>
              <a:t>号逻辑块存放的物理块号，于是读入</a:t>
            </a:r>
            <a:r>
              <a:rPr lang="en-US" altLang="zh-CN"/>
              <a:t>1</a:t>
            </a:r>
            <a:r>
              <a:rPr lang="zh-CN" altLang="en-US"/>
              <a:t>号逻辑块，再找到</a:t>
            </a:r>
            <a:r>
              <a:rPr lang="en-US" altLang="zh-CN"/>
              <a:t>2</a:t>
            </a:r>
            <a:r>
              <a:rPr lang="zh-CN" altLang="en-US"/>
              <a:t>号逻辑块的存放位置</a:t>
            </a:r>
            <a:r>
              <a:rPr lang="en-US" altLang="zh-CN"/>
              <a:t>...</a:t>
            </a:r>
            <a:r>
              <a:rPr lang="zh-CN" altLang="en-US"/>
              <a:t>以此类推。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因此，读入</a:t>
            </a:r>
            <a:r>
              <a:rPr lang="en-US" altLang="zh-CN"/>
              <a:t>i</a:t>
            </a:r>
            <a:r>
              <a:rPr lang="zh-CN" altLang="en-US"/>
              <a:t>号逻辑块，总共需要</a:t>
            </a:r>
            <a:r>
              <a:rPr lang="en-US" altLang="zh-CN"/>
              <a:t>i+1</a:t>
            </a:r>
            <a:r>
              <a:rPr lang="zh-CN" altLang="en-US"/>
              <a:t>次磁盘</a:t>
            </a:r>
            <a:r>
              <a:rPr lang="en-US" altLang="zh-CN"/>
              <a:t>I/O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7315" y="5876925"/>
            <a:ext cx="8898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结论：采用链式分配</a:t>
            </a:r>
            <a:r>
              <a:rPr lang="en-US" altLang="zh-CN">
                <a:solidFill>
                  <a:schemeClr val="accent6"/>
                </a:solidFill>
              </a:rPr>
              <a:t>(</a:t>
            </a:r>
            <a:r>
              <a:rPr lang="zh-CN" altLang="en-US">
                <a:solidFill>
                  <a:schemeClr val="accent6"/>
                </a:solidFill>
              </a:rPr>
              <a:t>隐式链接</a:t>
            </a:r>
            <a:r>
              <a:rPr lang="en-US" altLang="zh-CN">
                <a:solidFill>
                  <a:schemeClr val="accent6"/>
                </a:solidFill>
              </a:rPr>
              <a:t>)</a:t>
            </a:r>
            <a:r>
              <a:rPr lang="zh-CN" altLang="en-US">
                <a:solidFill>
                  <a:schemeClr val="accent6"/>
                </a:solidFill>
              </a:rPr>
              <a:t>方式的文件，只支持顺序访问，不支持随机访问，查找效率低。另外，指向下一个盘块的指针也需要耗费少量的存储时间。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3" grpId="0" animBg="1"/>
      <p:bldP spid="14" grpId="0"/>
      <p:bldP spid="13" grpId="1" animBg="1"/>
      <p:bldP spid="14" grpId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--</a:t>
            </a:r>
            <a:r>
              <a:rPr lang="zh-CN" altLang="en-US" sz="2400"/>
              <a:t>隐式链接</a:t>
            </a:r>
            <a:endParaRPr lang="zh-CN" altLang="en-US" sz="2400"/>
          </a:p>
        </p:txBody>
      </p:sp>
      <p:graphicFrame>
        <p:nvGraphicFramePr>
          <p:cNvPr id="5" name="表格 4"/>
          <p:cNvGraphicFramePr/>
          <p:nvPr/>
        </p:nvGraphicFramePr>
        <p:xfrm>
          <a:off x="107315" y="1022350"/>
          <a:ext cx="415480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05"/>
                <a:gridCol w="915035"/>
                <a:gridCol w="1162685"/>
                <a:gridCol w="11480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结束块号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980440"/>
            <a:ext cx="1071245" cy="111125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372225" y="980440"/>
            <a:ext cx="2219960" cy="428625"/>
          </a:xfrm>
          <a:prstGeom prst="wedgeRoundRectCallout">
            <a:avLst>
              <a:gd name="adj1" fmla="val -63129"/>
              <a:gd name="adj2" fmla="val 4437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是否方便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拓展文件？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416" r="526"/>
          <a:stretch>
            <a:fillRect/>
          </a:stretch>
        </p:blipFill>
        <p:spPr>
          <a:xfrm>
            <a:off x="35560" y="2492375"/>
            <a:ext cx="2839720" cy="312483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1313180" y="3428365"/>
            <a:ext cx="306705" cy="6235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直接箭头连接符 8"/>
          <p:cNvCxnSpPr/>
          <p:nvPr/>
        </p:nvCxnSpPr>
        <p:spPr>
          <a:xfrm>
            <a:off x="1891665" y="3473450"/>
            <a:ext cx="664210" cy="16827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直接箭头连接符 9"/>
          <p:cNvCxnSpPr/>
          <p:nvPr/>
        </p:nvCxnSpPr>
        <p:spPr>
          <a:xfrm flipH="1" flipV="1">
            <a:off x="1908175" y="4508500"/>
            <a:ext cx="350520" cy="6159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直接箭头连接符 10"/>
          <p:cNvCxnSpPr/>
          <p:nvPr/>
        </p:nvCxnSpPr>
        <p:spPr>
          <a:xfrm flipH="1">
            <a:off x="612140" y="4482465"/>
            <a:ext cx="955040" cy="3136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圆角矩形标注 12"/>
          <p:cNvSpPr/>
          <p:nvPr/>
        </p:nvSpPr>
        <p:spPr>
          <a:xfrm>
            <a:off x="6372225" y="1556385"/>
            <a:ext cx="2531110" cy="1440180"/>
          </a:xfrm>
          <a:prstGeom prst="wedgeRoundRectCallout">
            <a:avLst>
              <a:gd name="adj1" fmla="val -64325"/>
              <a:gd name="adj2" fmla="val -4184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若此时要拓展文件，则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可随机找一个空闲磁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块，挂到磁盘块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链尾。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并修改文件的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l="1426" r="2126"/>
          <a:stretch>
            <a:fillRect/>
          </a:stretch>
        </p:blipFill>
        <p:spPr>
          <a:xfrm>
            <a:off x="3244215" y="2492375"/>
            <a:ext cx="2694305" cy="309245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2915920" y="3789045"/>
            <a:ext cx="301625" cy="215900"/>
          </a:xfrm>
          <a:prstGeom prst="rightArrow">
            <a:avLst/>
          </a:prstGeom>
          <a:solidFill>
            <a:schemeClr val="accent6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83935" y="3716655"/>
            <a:ext cx="29984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结论：采用</a:t>
            </a:r>
            <a:r>
              <a:rPr lang="zh-CN" altLang="en-US">
                <a:solidFill>
                  <a:srgbClr val="C00000"/>
                </a:solidFill>
              </a:rPr>
              <a:t>隐式链接的链接分配方式，很方便文件拓展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另外，所有的空闲磁盘块都可以被利用，</a:t>
            </a:r>
            <a:r>
              <a:rPr lang="zh-CN" altLang="en-US">
                <a:solidFill>
                  <a:srgbClr val="C00000"/>
                </a:solidFill>
              </a:rPr>
              <a:t>不会有碎片问题，外存利用率高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--</a:t>
            </a:r>
            <a:r>
              <a:rPr lang="zh-CN" altLang="en-US" sz="2400"/>
              <a:t>隐式链接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5560" y="908685"/>
            <a:ext cx="89909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链接分配采取离散分配的方式，可以为文件分配离散的磁盘块。分为</a:t>
            </a:r>
            <a:r>
              <a:rPr lang="zh-CN" altLang="en-US" sz="2000">
                <a:solidFill>
                  <a:srgbClr val="C00000"/>
                </a:solidFill>
              </a:rPr>
              <a:t>隐式链接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C00000"/>
                </a:solidFill>
              </a:rPr>
              <a:t>显式链接</a:t>
            </a:r>
            <a:r>
              <a:rPr lang="zh-CN" altLang="en-US" sz="2000"/>
              <a:t>两种。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C00000"/>
                </a:solidFill>
              </a:rPr>
              <a:t>隐式链接</a:t>
            </a:r>
            <a:r>
              <a:rPr lang="en-US" altLang="zh-CN" sz="2000"/>
              <a:t> --</a:t>
            </a:r>
            <a:r>
              <a:rPr lang="zh-CN" altLang="en-US" sz="2000"/>
              <a:t>除文件的最后一个</a:t>
            </a:r>
            <a:r>
              <a:rPr lang="zh-CN" altLang="en-US" sz="2000"/>
              <a:t>盘块之外，每个盘块中都存有指向下一个盘块的指针。文件目录包括文件第一块的指针和最后一块的指针。</a:t>
            </a:r>
            <a:endParaRPr lang="zh-CN" altLang="en-US" sz="2000"/>
          </a:p>
          <a:p>
            <a:r>
              <a:rPr lang="zh-CN" altLang="en-US" sz="2000">
                <a:solidFill>
                  <a:srgbClr val="C00000"/>
                </a:solidFill>
              </a:rPr>
              <a:t>优点：</a:t>
            </a:r>
            <a:r>
              <a:rPr lang="zh-CN" altLang="en-US" sz="2000"/>
              <a:t>很方便文件拓展，不会有碎片问题，外存利用率</a:t>
            </a:r>
            <a:r>
              <a:rPr lang="zh-CN" altLang="en-US" sz="2000"/>
              <a:t>高。</a:t>
            </a:r>
            <a:endParaRPr lang="zh-CN" altLang="en-US" sz="2000"/>
          </a:p>
          <a:p>
            <a:r>
              <a:rPr lang="zh-CN" altLang="en-US" sz="2000">
                <a:solidFill>
                  <a:srgbClr val="C00000"/>
                </a:solidFill>
              </a:rPr>
              <a:t>缺点：</a:t>
            </a:r>
            <a:r>
              <a:rPr lang="zh-CN" altLang="en-US" sz="2000"/>
              <a:t>只支持顺序访问，不支持随机访问，查找效率低，指向下一个盘块的指针也需要耗费少量的</a:t>
            </a:r>
            <a:r>
              <a:rPr lang="zh-CN" altLang="en-US" sz="2000"/>
              <a:t>存储空间。</a:t>
            </a:r>
            <a:endParaRPr lang="zh-CN" altLang="en-US" sz="200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--</a:t>
            </a:r>
            <a:r>
              <a:rPr lang="zh-CN" altLang="en-US" sz="2400"/>
              <a:t>显</a:t>
            </a:r>
            <a:r>
              <a:rPr lang="zh-CN" altLang="en-US" sz="2400"/>
              <a:t>式链接</a:t>
            </a:r>
            <a:endParaRPr lang="zh-CN" altLang="en-US" sz="2400"/>
          </a:p>
        </p:txBody>
      </p:sp>
      <p:sp>
        <p:nvSpPr>
          <p:cNvPr id="2" name="圆角矩形标注 1"/>
          <p:cNvSpPr/>
          <p:nvPr/>
        </p:nvSpPr>
        <p:spPr>
          <a:xfrm>
            <a:off x="4932045" y="1052830"/>
            <a:ext cx="4176395" cy="949960"/>
          </a:xfrm>
          <a:prstGeom prst="wedgeRoundRectCallout">
            <a:avLst>
              <a:gd name="adj1" fmla="val -40913"/>
              <a:gd name="adj2" fmla="val -667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把用于链接文件各物理块的指针显式地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存放在一张表中。即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文件分配表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(FAT, 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File Allocation Table)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32" t="1319"/>
          <a:stretch>
            <a:fillRect/>
          </a:stretch>
        </p:blipFill>
        <p:spPr>
          <a:xfrm>
            <a:off x="71755" y="2621915"/>
            <a:ext cx="2761615" cy="30372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06090" y="5789930"/>
            <a:ext cx="1710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FAT (</a:t>
            </a:r>
            <a:r>
              <a:rPr lang="zh-CN" altLang="en-US" sz="1600"/>
              <a:t>文件分配表</a:t>
            </a:r>
            <a:r>
              <a:rPr lang="en-US" altLang="zh-CN" sz="1600"/>
              <a:t>)</a:t>
            </a:r>
            <a:endParaRPr lang="en-US" altLang="zh-CN" sz="1600"/>
          </a:p>
        </p:txBody>
      </p:sp>
      <p:sp>
        <p:nvSpPr>
          <p:cNvPr id="8" name="文本框 7"/>
          <p:cNvSpPr txBox="1"/>
          <p:nvPr/>
        </p:nvSpPr>
        <p:spPr>
          <a:xfrm>
            <a:off x="4932045" y="2348865"/>
            <a:ext cx="4257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假设某个新创建的文件</a:t>
            </a:r>
            <a:r>
              <a:rPr lang="en-US" altLang="zh-CN"/>
              <a:t>“aaa”</a:t>
            </a:r>
            <a:r>
              <a:rPr lang="zh-CN" altLang="en-US"/>
              <a:t>依次存放在磁盘块</a:t>
            </a:r>
            <a:r>
              <a:rPr lang="en-US" altLang="zh-CN"/>
              <a:t>2--&gt;5--&gt;0--&gt;</a:t>
            </a:r>
            <a:r>
              <a:rPr lang="en-US" altLang="zh-CN"/>
              <a:t>1</a:t>
            </a:r>
            <a:endParaRPr lang="en-US" altLang="zh-CN"/>
          </a:p>
        </p:txBody>
      </p:sp>
      <p:graphicFrame>
        <p:nvGraphicFramePr>
          <p:cNvPr id="9" name="表格 8"/>
          <p:cNvGraphicFramePr/>
          <p:nvPr/>
        </p:nvGraphicFramePr>
        <p:xfrm>
          <a:off x="107315" y="1022350"/>
          <a:ext cx="288036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05"/>
                <a:gridCol w="820420"/>
                <a:gridCol w="113093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圆角矩形标注 9"/>
          <p:cNvSpPr/>
          <p:nvPr/>
        </p:nvSpPr>
        <p:spPr>
          <a:xfrm>
            <a:off x="3095625" y="1022350"/>
            <a:ext cx="1656080" cy="587375"/>
          </a:xfrm>
          <a:prstGeom prst="wedgeRoundRectCallout">
            <a:avLst>
              <a:gd name="adj1" fmla="val -60467"/>
              <a:gd name="adj2" fmla="val -729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目录中只需记录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文件的起始块号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2915" t="1511"/>
          <a:stretch>
            <a:fillRect/>
          </a:stretch>
        </p:blipFill>
        <p:spPr>
          <a:xfrm>
            <a:off x="3060065" y="2780665"/>
            <a:ext cx="1690370" cy="29108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l="1969"/>
          <a:stretch>
            <a:fillRect/>
          </a:stretch>
        </p:blipFill>
        <p:spPr>
          <a:xfrm>
            <a:off x="71755" y="2635885"/>
            <a:ext cx="2774950" cy="307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32045" y="3068955"/>
            <a:ext cx="4257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假设某个新创建的文件</a:t>
            </a:r>
            <a:r>
              <a:rPr lang="en-US" altLang="zh-CN"/>
              <a:t>“bbb”</a:t>
            </a:r>
            <a:r>
              <a:rPr lang="zh-CN" altLang="en-US"/>
              <a:t>依次存放在磁盘块</a:t>
            </a:r>
            <a:r>
              <a:rPr lang="en-US" altLang="zh-CN"/>
              <a:t>4</a:t>
            </a:r>
            <a:r>
              <a:rPr lang="en-US" altLang="zh-CN"/>
              <a:t>--&gt;23--&gt;3</a:t>
            </a:r>
            <a:endParaRPr lang="en-US" altLang="zh-CN"/>
          </a:p>
        </p:txBody>
      </p:sp>
      <p:graphicFrame>
        <p:nvGraphicFramePr>
          <p:cNvPr id="14" name="表格 13"/>
          <p:cNvGraphicFramePr/>
          <p:nvPr/>
        </p:nvGraphicFramePr>
        <p:xfrm>
          <a:off x="107315" y="1022350"/>
          <a:ext cx="2880360" cy="1277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05"/>
                <a:gridCol w="820420"/>
                <a:gridCol w="1130935"/>
              </a:tblGrid>
              <a:tr h="515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 l="1576" t="889"/>
          <a:stretch>
            <a:fillRect/>
          </a:stretch>
        </p:blipFill>
        <p:spPr>
          <a:xfrm>
            <a:off x="3060065" y="2692400"/>
            <a:ext cx="1687830" cy="30232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l="577"/>
          <a:stretch>
            <a:fillRect/>
          </a:stretch>
        </p:blipFill>
        <p:spPr>
          <a:xfrm>
            <a:off x="71755" y="2621915"/>
            <a:ext cx="2769870" cy="30702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968875" y="3862705"/>
            <a:ext cx="40087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C00000"/>
                </a:solidFill>
              </a:rPr>
              <a:t>注意：一个磁盘仅设置一张</a:t>
            </a:r>
            <a:r>
              <a:rPr lang="en-US" altLang="zh-CN">
                <a:solidFill>
                  <a:srgbClr val="C00000"/>
                </a:solidFill>
              </a:rPr>
              <a:t>FAT</a:t>
            </a:r>
            <a:r>
              <a:rPr lang="zh-CN" altLang="en-US">
                <a:solidFill>
                  <a:srgbClr val="C00000"/>
                </a:solidFill>
              </a:rPr>
              <a:t>。开机时，将</a:t>
            </a:r>
            <a:r>
              <a:rPr lang="en-US" altLang="zh-CN">
                <a:solidFill>
                  <a:srgbClr val="C00000"/>
                </a:solidFill>
              </a:rPr>
              <a:t>FAT</a:t>
            </a:r>
            <a:r>
              <a:rPr lang="zh-CN" altLang="en-US">
                <a:solidFill>
                  <a:srgbClr val="C00000"/>
                </a:solidFill>
              </a:rPr>
              <a:t>读入内存，并常驻内存。</a:t>
            </a:r>
            <a:r>
              <a:rPr lang="en-US" altLang="zh-CN"/>
              <a:t>FAT</a:t>
            </a:r>
            <a:r>
              <a:rPr lang="zh-CN" altLang="en-US"/>
              <a:t>的各个表项在物理上连续存储，且每一个表项长度相同，因此</a:t>
            </a:r>
            <a:r>
              <a:rPr lang="en-US" altLang="zh-CN"/>
              <a:t>“</a:t>
            </a:r>
            <a:r>
              <a:rPr lang="zh-CN" altLang="en-US"/>
              <a:t>物理</a:t>
            </a:r>
            <a:endParaRPr lang="zh-CN" altLang="en-US"/>
          </a:p>
          <a:p>
            <a:pPr algn="l"/>
            <a:r>
              <a:rPr lang="zh-CN" altLang="en-US"/>
              <a:t>块号</a:t>
            </a:r>
            <a:r>
              <a:rPr lang="en-US" altLang="zh-CN"/>
              <a:t>”</a:t>
            </a:r>
            <a:r>
              <a:rPr lang="zh-CN" altLang="en-US"/>
              <a:t>字段可以是</a:t>
            </a:r>
            <a:r>
              <a:rPr lang="zh-CN" altLang="en-US"/>
              <a:t>隐含的。</a:t>
            </a:r>
            <a:endParaRPr lang="zh-CN" altLang="en-US"/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/>
      <p:bldP spid="17" grpId="0"/>
      <p:bldP spid="1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--</a:t>
            </a:r>
            <a:r>
              <a:rPr lang="zh-CN" altLang="en-US" sz="2400"/>
              <a:t>显</a:t>
            </a:r>
            <a:r>
              <a:rPr lang="zh-CN" altLang="en-US" sz="2400"/>
              <a:t>式链接</a:t>
            </a:r>
            <a:endParaRPr lang="zh-CN" altLang="en-US" sz="2400"/>
          </a:p>
        </p:txBody>
      </p:sp>
      <p:graphicFrame>
        <p:nvGraphicFramePr>
          <p:cNvPr id="14" name="表格 13"/>
          <p:cNvGraphicFramePr/>
          <p:nvPr/>
        </p:nvGraphicFramePr>
        <p:xfrm>
          <a:off x="107315" y="1022350"/>
          <a:ext cx="2880360" cy="1277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05"/>
                <a:gridCol w="820420"/>
                <a:gridCol w="1130935"/>
              </a:tblGrid>
              <a:tr h="515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l="1576" t="889"/>
          <a:stretch>
            <a:fillRect/>
          </a:stretch>
        </p:blipFill>
        <p:spPr>
          <a:xfrm>
            <a:off x="395605" y="2780665"/>
            <a:ext cx="1687830" cy="29114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980440"/>
            <a:ext cx="847090" cy="878840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>
          <a:xfrm>
            <a:off x="5147945" y="980440"/>
            <a:ext cx="2955925" cy="715645"/>
          </a:xfrm>
          <a:prstGeom prst="wedgeRoundRectCallout">
            <a:avLst>
              <a:gd name="adj1" fmla="val -58820"/>
              <a:gd name="adj2" fmla="val 4041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如何实现文件的逻辑块号到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物理块号的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转变？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9975" y="2348865"/>
            <a:ext cx="6746875" cy="4336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用户给出要访问的逻辑块号</a:t>
            </a:r>
            <a:r>
              <a:rPr lang="en-US" altLang="zh-CN" sz="2000"/>
              <a:t>i</a:t>
            </a:r>
            <a:r>
              <a:rPr lang="zh-CN" altLang="en-US" sz="2000"/>
              <a:t>，操作系统找到该文件对应的目录项</a:t>
            </a:r>
            <a:r>
              <a:rPr lang="en-US" altLang="zh-CN" sz="2000"/>
              <a:t>(FCB)...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从目录项中找到起始块号，若</a:t>
            </a:r>
            <a:r>
              <a:rPr lang="en-US" altLang="zh-CN" sz="2000"/>
              <a:t>i&gt;0</a:t>
            </a:r>
            <a:r>
              <a:rPr lang="zh-CN" altLang="en-US" sz="2000"/>
              <a:t>，则查询内存中的文件分配表</a:t>
            </a:r>
            <a:r>
              <a:rPr lang="en-US" altLang="zh-CN" sz="2000"/>
              <a:t>FAT</a:t>
            </a:r>
            <a:r>
              <a:rPr lang="zh-CN" altLang="en-US" sz="2000"/>
              <a:t>，往后找到</a:t>
            </a:r>
            <a:r>
              <a:rPr lang="en-US" altLang="zh-CN" sz="2000"/>
              <a:t>i</a:t>
            </a:r>
            <a:r>
              <a:rPr lang="zh-CN" altLang="en-US" sz="2000"/>
              <a:t>号逻辑块对应的物理块号。</a:t>
            </a:r>
            <a:r>
              <a:rPr lang="zh-CN" altLang="en-US" sz="2000">
                <a:solidFill>
                  <a:srgbClr val="C00000"/>
                </a:solidFill>
              </a:rPr>
              <a:t>逻辑块号转换成物理块号的过程不需要读磁盘操作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结论：采用</a:t>
            </a:r>
            <a:r>
              <a:rPr lang="zh-CN" altLang="en-US" sz="2000">
                <a:solidFill>
                  <a:srgbClr val="C00000"/>
                </a:solidFill>
              </a:rPr>
              <a:t>链式分配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显式链接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r>
              <a:rPr lang="zh-CN" altLang="en-US" sz="2000"/>
              <a:t>方式的文件，</a:t>
            </a:r>
            <a:r>
              <a:rPr lang="zh-CN" altLang="en-US" sz="2000">
                <a:solidFill>
                  <a:srgbClr val="C00000"/>
                </a:solidFill>
              </a:rPr>
              <a:t>支持顺序访问，也支持随机访问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想访问</a:t>
            </a:r>
            <a:r>
              <a:rPr lang="en-US" altLang="zh-CN" sz="2000">
                <a:solidFill>
                  <a:srgbClr val="C00000"/>
                </a:solidFill>
              </a:rPr>
              <a:t>i</a:t>
            </a:r>
            <a:r>
              <a:rPr lang="zh-CN" altLang="en-US" sz="2000">
                <a:solidFill>
                  <a:srgbClr val="C00000"/>
                </a:solidFill>
              </a:rPr>
              <a:t>号逻辑块时，并不需要依次访问之前的</a:t>
            </a:r>
            <a:r>
              <a:rPr lang="en-US" altLang="zh-CN" sz="2000">
                <a:solidFill>
                  <a:srgbClr val="C00000"/>
                </a:solidFill>
              </a:rPr>
              <a:t>0~i-1</a:t>
            </a:r>
            <a:r>
              <a:rPr lang="zh-CN" altLang="en-US" sz="2000">
                <a:solidFill>
                  <a:srgbClr val="C00000"/>
                </a:solidFill>
              </a:rPr>
              <a:t>号逻辑块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r>
              <a:rPr lang="zh-CN" altLang="en-US" sz="2000"/>
              <a:t>，由于块号转换的过程不需要访问磁盘，因此相比于隐式链接来说，访问速度</a:t>
            </a:r>
            <a:r>
              <a:rPr lang="zh-CN" altLang="en-US" sz="2000"/>
              <a:t>快很多。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显然，</a:t>
            </a:r>
            <a:r>
              <a:rPr lang="zh-CN" altLang="en-US" sz="2000">
                <a:solidFill>
                  <a:schemeClr val="tx1"/>
                </a:solidFill>
              </a:rPr>
              <a:t>显式链接也不会产生外部碎片，也可以很方便地对文件进行拓展。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215" y="5805170"/>
            <a:ext cx="1710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FAT(</a:t>
            </a:r>
            <a:r>
              <a:rPr lang="zh-CN" altLang="en-US" sz="1600"/>
              <a:t>文件分配表</a:t>
            </a:r>
            <a:r>
              <a:rPr lang="en-US" altLang="zh-CN" sz="1600"/>
              <a:t>)</a:t>
            </a:r>
            <a:endParaRPr lang="en-US" altLang="zh-CN" sz="160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Rectangle 2"/>
          <p:cNvSpPr>
            <a:spLocks noGrp="1"/>
          </p:cNvSpPr>
          <p:nvPr>
            <p:ph idx="1"/>
          </p:nvPr>
        </p:nvSpPr>
        <p:spPr>
          <a:xfrm>
            <a:off x="179705" y="549275"/>
            <a:ext cx="8733155" cy="604837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sz="2400" dirty="0"/>
              <a:t>文件存储单位：</a:t>
            </a:r>
            <a:r>
              <a:rPr lang="zh-CN" altLang="en-US" sz="2400" dirty="0">
                <a:solidFill>
                  <a:srgbClr val="FF0000"/>
                </a:solidFill>
              </a:rPr>
              <a:t>簇</a:t>
            </a:r>
            <a:r>
              <a:rPr lang="zh-CN" altLang="en-US" sz="2400" dirty="0"/>
              <a:t>（</a:t>
            </a:r>
            <a:r>
              <a:rPr lang="en-US" altLang="zh-CN" sz="2400" dirty="0"/>
              <a:t>cluster）――</a:t>
            </a:r>
            <a:r>
              <a:rPr lang="zh-CN" altLang="en-US" sz="2400" dirty="0"/>
              <a:t>簇又称为部分(</a:t>
            </a:r>
            <a:r>
              <a:rPr lang="en-US" altLang="zh-CN" sz="2400" dirty="0"/>
              <a:t>portion)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文件的存储空间通常由多个独立的簇组成，而每个簇包含若干个连续的外存存储单位（如扇区</a:t>
            </a:r>
            <a:r>
              <a:rPr lang="en-US" altLang="zh-CN" sz="2400" dirty="0"/>
              <a:t>sector），</a:t>
            </a:r>
            <a:r>
              <a:rPr lang="zh-CN" altLang="en-US" sz="2400" dirty="0"/>
              <a:t>如何确定每个簇的大小？</a:t>
            </a:r>
            <a:endParaRPr lang="zh-CN" altLang="en-US" sz="2400" dirty="0"/>
          </a:p>
          <a:p>
            <a:pPr eaLnBrk="1" hangingPunct="1"/>
            <a:r>
              <a:rPr lang="zh-CN" altLang="en-US" sz="2400" dirty="0"/>
              <a:t>簇的大小</a:t>
            </a:r>
            <a:endParaRPr lang="zh-CN" altLang="en-US" sz="2400" dirty="0"/>
          </a:p>
          <a:p>
            <a:pPr lvl="1" eaLnBrk="1" hangingPunct="1"/>
            <a:r>
              <a:rPr lang="zh-CN" altLang="en-US" dirty="0"/>
              <a:t>两个极端：大到能容纳整个文件，小到一个外存存储块（一个扇区）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簇较大：提高</a:t>
            </a:r>
            <a:r>
              <a:rPr lang="en-US" altLang="zh-CN" dirty="0"/>
              <a:t>I/O</a:t>
            </a:r>
            <a:r>
              <a:rPr lang="zh-CN" altLang="en-US" dirty="0"/>
              <a:t>访问性能，减小管理开销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簇较小：簇内的碎片浪费较小，特别是大量小文件时有利。</a:t>
            </a:r>
            <a:endParaRPr lang="zh-CN" altLang="en-US" dirty="0"/>
          </a:p>
          <a:p>
            <a:pPr eaLnBrk="1" hangingPunct="1"/>
            <a:r>
              <a:rPr lang="zh-CN" altLang="en-US" sz="2400" dirty="0"/>
              <a:t>主要方法：两种</a:t>
            </a:r>
            <a:endParaRPr lang="zh-CN" altLang="en-US" sz="2400" dirty="0"/>
          </a:p>
          <a:p>
            <a:pPr lvl="1" eaLnBrk="1" hangingPunct="1"/>
            <a:r>
              <a:rPr lang="zh-CN" altLang="en-US" dirty="0"/>
              <a:t>簇大小可变，其上限较大：</a:t>
            </a:r>
            <a:r>
              <a:rPr lang="en-US" altLang="zh-CN" dirty="0"/>
              <a:t>I/O</a:t>
            </a:r>
            <a:r>
              <a:rPr lang="zh-CN" altLang="en-US" dirty="0"/>
              <a:t>访问性能较好。但簇大小可变，文件存储空间的管理困难，因为要指明每个簇的尺寸。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簇大小固定，较小：文件存储空间使用灵活，但</a:t>
            </a:r>
            <a:r>
              <a:rPr lang="en-US" altLang="zh-CN" dirty="0"/>
              <a:t>I/O</a:t>
            </a:r>
            <a:r>
              <a:rPr lang="zh-CN" altLang="en-US" dirty="0"/>
              <a:t>访问性能下降，文件管理所需空间开销较大</a:t>
            </a:r>
            <a:endParaRPr lang="zh-CN" altLang="en-US" dirty="0"/>
          </a:p>
        </p:txBody>
      </p:sp>
      <p:sp>
        <p:nvSpPr>
          <p:cNvPr id="34818" name="Text Box 3"/>
          <p:cNvSpPr txBox="1"/>
          <p:nvPr/>
        </p:nvSpPr>
        <p:spPr>
          <a:xfrm>
            <a:off x="3276600" y="0"/>
            <a:ext cx="2087563" cy="521970"/>
          </a:xfrm>
          <a:prstGeom prst="rect">
            <a:avLst/>
          </a:prstGeom>
          <a:noFill/>
          <a:ln w="2857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2800" dirty="0">
                <a:latin typeface="宋体" panose="02010600030101010101" pitchFamily="2" charset="-122"/>
              </a:rPr>
              <a:t>簇的大小</a:t>
            </a:r>
            <a:endParaRPr lang="zh-CN" altLang="en-US" sz="28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3349625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链接分配</a:t>
            </a:r>
            <a:r>
              <a:rPr lang="en-US" altLang="zh-CN" sz="2400"/>
              <a:t>(</a:t>
            </a:r>
            <a:r>
              <a:rPr lang="zh-CN" altLang="en-US" sz="2400"/>
              <a:t>总结</a:t>
            </a:r>
            <a:r>
              <a:rPr lang="en-US" altLang="zh-CN" sz="2400"/>
              <a:t>)</a:t>
            </a:r>
            <a:endParaRPr lang="en-US" altLang="zh-CN" sz="2400"/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</a:rPr>
              <a:t>链接分配</a:t>
            </a:r>
            <a:r>
              <a:rPr lang="zh-CN" altLang="en-US" sz="2000"/>
              <a:t>采取离散分配的方式，可以为文件分配离散的磁盘块。分为</a:t>
            </a:r>
            <a:r>
              <a:rPr lang="zh-CN" altLang="en-US" sz="2000">
                <a:solidFill>
                  <a:srgbClr val="C00000"/>
                </a:solidFill>
              </a:rPr>
              <a:t>隐式链接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C00000"/>
                </a:solidFill>
              </a:rPr>
              <a:t>显式链接</a:t>
            </a:r>
            <a:r>
              <a:rPr lang="zh-CN" altLang="en-US" sz="2000"/>
              <a:t>两种。</a:t>
            </a:r>
            <a:endParaRPr lang="zh-CN" altLang="en-US" sz="2000"/>
          </a:p>
          <a:p>
            <a:pPr marL="0" indent="0" algn="just">
              <a:buNone/>
            </a:pPr>
            <a:endParaRPr lang="zh-CN" altLang="en-US" sz="2000"/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</a:rPr>
              <a:t>隐式链接</a:t>
            </a:r>
            <a:r>
              <a:rPr lang="en-US" altLang="zh-CN" sz="2000"/>
              <a:t>--</a:t>
            </a:r>
            <a:r>
              <a:rPr lang="zh-CN" altLang="en-US" sz="2000"/>
              <a:t>除文件的最后一个盘块之外，每个盘块中都存有指向下一个盘块的指针。文件目录包括文件第一块的指针和最后一块的</a:t>
            </a:r>
            <a:r>
              <a:rPr lang="zh-CN" altLang="en-US" sz="2000"/>
              <a:t>指针。</a:t>
            </a:r>
            <a:endParaRPr lang="zh-CN" altLang="en-US" sz="2000"/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</a:rPr>
              <a:t>优点：</a:t>
            </a:r>
            <a:r>
              <a:rPr lang="zh-CN" altLang="en-US" sz="2000"/>
              <a:t>很方便文件拓展，不会有碎片问题，外存利用率</a:t>
            </a:r>
            <a:r>
              <a:rPr lang="zh-CN" altLang="en-US" sz="2000"/>
              <a:t>高。</a:t>
            </a:r>
            <a:endParaRPr lang="zh-CN" altLang="en-US" sz="2000"/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</a:rPr>
              <a:t>缺点：</a:t>
            </a:r>
            <a:r>
              <a:rPr lang="zh-CN" altLang="en-US" sz="2000"/>
              <a:t>只支持顺序访问，不支持随机访问，查找效率低，指向下一个盘块的指针也需要耗费少量的</a:t>
            </a:r>
            <a:r>
              <a:rPr lang="zh-CN" altLang="en-US" sz="2000"/>
              <a:t>存储空间。</a:t>
            </a:r>
            <a:endParaRPr lang="zh-CN" altLang="en-US" sz="2000"/>
          </a:p>
        </p:txBody>
      </p:sp>
      <p:sp>
        <p:nvSpPr>
          <p:cNvPr id="5" name="圆角矩形标注 4"/>
          <p:cNvSpPr/>
          <p:nvPr/>
        </p:nvSpPr>
        <p:spPr>
          <a:xfrm>
            <a:off x="3923665" y="3572510"/>
            <a:ext cx="5040630" cy="743585"/>
          </a:xfrm>
          <a:prstGeom prst="wedgeRoundRectCallout">
            <a:avLst>
              <a:gd name="adj1" fmla="val -6084"/>
              <a:gd name="adj2" fmla="val -8518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考试题目中遇到未指明隐式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显示的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链接分配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默认指的是隐式链接的链接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分配。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36830" y="4436745"/>
            <a:ext cx="92024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显式链接</a:t>
            </a:r>
            <a:r>
              <a:rPr lang="en-US" altLang="zh-CN" sz="2000">
                <a:latin typeface="宋体" panose="02010600030101010101" pitchFamily="2" charset="-122"/>
                <a:cs typeface="宋体" panose="02010600030101010101" pitchFamily="2" charset="-122"/>
              </a:rPr>
              <a:t>--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把用于链接文件各物理块的指针显式地存放在一张表中，即</a:t>
            </a:r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文件分配表</a:t>
            </a:r>
            <a:r>
              <a:rPr lang="en-US" altLang="zh-CN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(FAT, File Allocation Table)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。一个磁盘只会建立一张文件分配表。开机时文件分配表放入内存，并</a:t>
            </a:r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常驻内存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优点：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很方便文件拓展，不会有碎片问题，外存利用率高，并且</a:t>
            </a:r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支持随机访问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。相比于隐式链接来说，</a:t>
            </a:r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地址转换时不需要访问磁盘，因此文件的访问效率更高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缺点：</a:t>
            </a:r>
            <a:r>
              <a:rPr lang="zh-CN" altLang="en-US" sz="2000">
                <a:latin typeface="宋体" panose="02010600030101010101" pitchFamily="2" charset="-122"/>
                <a:cs typeface="宋体" panose="02010600030101010101" pitchFamily="2" charset="-122"/>
              </a:rPr>
              <a:t>文件分配表需要占用一定的存储空间。</a:t>
            </a:r>
            <a:endParaRPr lang="zh-CN" altLang="en-US"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560" y="892810"/>
            <a:ext cx="90684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索引分配允许文件离散地分配在各个磁盘块中，系统会</a:t>
            </a:r>
            <a:r>
              <a:rPr lang="zh-CN" altLang="en-US">
                <a:solidFill>
                  <a:srgbClr val="C00000"/>
                </a:solidFill>
              </a:rPr>
              <a:t>为每个文件建立一张索引表</a:t>
            </a:r>
            <a:r>
              <a:rPr lang="zh-CN" altLang="en-US"/>
              <a:t>，索引表中</a:t>
            </a:r>
            <a:r>
              <a:rPr lang="zh-CN" altLang="en-US">
                <a:solidFill>
                  <a:srgbClr val="C00000"/>
                </a:solidFill>
              </a:rPr>
              <a:t>记录了文件的各个逻辑块对应的物理块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zh-CN" altLang="en-US">
                <a:solidFill>
                  <a:schemeClr val="tx1"/>
                </a:solidFill>
              </a:rPr>
              <a:t>索引表的功能类似于内存管理中的页表</a:t>
            </a:r>
            <a:r>
              <a:rPr lang="en-US" altLang="zh-CN">
                <a:solidFill>
                  <a:schemeClr val="tx1"/>
                </a:solidFill>
              </a:rPr>
              <a:t>--</a:t>
            </a:r>
            <a:r>
              <a:rPr lang="zh-CN" altLang="en-US">
                <a:solidFill>
                  <a:schemeClr val="tx1"/>
                </a:solidFill>
              </a:rPr>
              <a:t>建立逻辑页面到物理页之间的映射关系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。索引表存放的磁盘块称为</a:t>
            </a:r>
            <a:r>
              <a:rPr lang="zh-CN" altLang="en-US">
                <a:solidFill>
                  <a:srgbClr val="C00000"/>
                </a:solidFill>
              </a:rPr>
              <a:t>索引块</a:t>
            </a:r>
            <a:r>
              <a:rPr lang="zh-CN" altLang="en-US">
                <a:solidFill>
                  <a:schemeClr val="tx1"/>
                </a:solidFill>
              </a:rPr>
              <a:t>。文件数据存放的磁盘块称为</a:t>
            </a:r>
            <a:r>
              <a:rPr lang="zh-CN" altLang="en-US">
                <a:solidFill>
                  <a:srgbClr val="C00000"/>
                </a:solidFill>
              </a:rPr>
              <a:t>数据块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63515" y="2058670"/>
            <a:ext cx="3815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假设某个新创建的文件</a:t>
            </a:r>
            <a:r>
              <a:rPr lang="en-US" altLang="zh-CN"/>
              <a:t>“aaa”</a:t>
            </a:r>
            <a:r>
              <a:rPr lang="zh-CN" altLang="en-US"/>
              <a:t>的数据依次存放在磁盘块</a:t>
            </a:r>
            <a:r>
              <a:rPr lang="en-US" altLang="zh-CN"/>
              <a:t>2--&gt;5--&gt;13--&gt;9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号磁盘块作为</a:t>
            </a:r>
            <a:r>
              <a:rPr lang="en-US" altLang="zh-CN"/>
              <a:t>“aaa”</a:t>
            </a:r>
            <a:r>
              <a:rPr lang="zh-CN" altLang="en-US"/>
              <a:t>的索引块，索引块中保存了索引表的</a:t>
            </a:r>
            <a:r>
              <a:rPr lang="zh-CN" altLang="en-US"/>
              <a:t>内容。</a:t>
            </a:r>
            <a:endParaRPr lang="zh-CN" altLang="en-US"/>
          </a:p>
        </p:txBody>
      </p:sp>
      <p:graphicFrame>
        <p:nvGraphicFramePr>
          <p:cNvPr id="10" name="表格 9"/>
          <p:cNvGraphicFramePr/>
          <p:nvPr/>
        </p:nvGraphicFramePr>
        <p:xfrm>
          <a:off x="2915920" y="3187700"/>
          <a:ext cx="23234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/>
                <a:gridCol w="11423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逻辑块号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物理块号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987675" y="5092700"/>
            <a:ext cx="2207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”aaa”</a:t>
            </a:r>
            <a:r>
              <a:rPr lang="zh-CN" altLang="en-US"/>
              <a:t>的</a:t>
            </a:r>
            <a:r>
              <a:rPr lang="zh-CN" altLang="en-US"/>
              <a:t>索引表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179070" y="2105660"/>
          <a:ext cx="254127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/>
                <a:gridCol w="558800"/>
                <a:gridCol w="10731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圆角矩形标注 12"/>
          <p:cNvSpPr/>
          <p:nvPr/>
        </p:nvSpPr>
        <p:spPr>
          <a:xfrm>
            <a:off x="3203575" y="1988820"/>
            <a:ext cx="1689735" cy="744855"/>
          </a:xfrm>
          <a:prstGeom prst="wedgeRoundRectCallout">
            <a:avLst>
              <a:gd name="adj1" fmla="val -74802"/>
              <a:gd name="adj2" fmla="val -967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目录中需要记录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文件的索引块是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几号磁盘块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r="864"/>
          <a:stretch>
            <a:fillRect/>
          </a:stretch>
        </p:blipFill>
        <p:spPr>
          <a:xfrm>
            <a:off x="107315" y="3356610"/>
            <a:ext cx="2642870" cy="2730500"/>
          </a:xfrm>
          <a:prstGeom prst="rect">
            <a:avLst/>
          </a:prstGeom>
        </p:spPr>
      </p:pic>
      <p:sp>
        <p:nvSpPr>
          <p:cNvPr id="15" name="圆角矩形标注 14"/>
          <p:cNvSpPr/>
          <p:nvPr/>
        </p:nvSpPr>
        <p:spPr>
          <a:xfrm>
            <a:off x="3059430" y="5546725"/>
            <a:ext cx="2459355" cy="1257300"/>
          </a:xfrm>
          <a:prstGeom prst="wedgeRoundRectCallout">
            <a:avLst>
              <a:gd name="adj1" fmla="val -71397"/>
              <a:gd name="adj2" fmla="val -4383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类似的，文件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”bbb”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索引块是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号磁盘块，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其中存放了文件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“bbb”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05120" y="3187700"/>
            <a:ext cx="36734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注：在显式链接的链式分配方式中，文件分配表</a:t>
            </a:r>
            <a:r>
              <a:rPr lang="en-US" altLang="zh-CN"/>
              <a:t>FAT</a:t>
            </a:r>
            <a:r>
              <a:rPr lang="zh-CN" altLang="en-US"/>
              <a:t>是一个磁盘对应一张。而索引分配方式中，索引表是一个文件</a:t>
            </a:r>
            <a:r>
              <a:rPr lang="zh-CN" altLang="en-US"/>
              <a:t>对应一张。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507990" y="4436745"/>
            <a:ext cx="36296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可以用固定的长度表示物理块号</a:t>
            </a:r>
            <a:r>
              <a:rPr lang="en-US" altLang="zh-CN"/>
              <a:t>(</a:t>
            </a:r>
            <a:r>
              <a:rPr lang="zh-CN" altLang="en-US"/>
              <a:t>如：假设磁盘总容量为</a:t>
            </a:r>
            <a:r>
              <a:rPr lang="en-US" altLang="zh-CN"/>
              <a:t>1TB=2</a:t>
            </a:r>
            <a:r>
              <a:rPr lang="en-US" altLang="zh-CN" baseline="30000"/>
              <a:t>40</a:t>
            </a:r>
            <a:r>
              <a:rPr lang="en-US" altLang="zh-CN"/>
              <a:t>B, </a:t>
            </a:r>
            <a:r>
              <a:rPr lang="zh-CN" altLang="en-US"/>
              <a:t>磁盘块大小为</a:t>
            </a:r>
            <a:r>
              <a:rPr lang="en-US" altLang="zh-CN"/>
              <a:t>1KB</a:t>
            </a:r>
            <a:r>
              <a:rPr lang="zh-CN" altLang="en-US"/>
              <a:t>，则共有</a:t>
            </a:r>
            <a:r>
              <a:rPr lang="en-US" altLang="zh-CN"/>
              <a:t>2</a:t>
            </a:r>
            <a:r>
              <a:rPr lang="en-US" altLang="zh-CN" baseline="30000"/>
              <a:t>30</a:t>
            </a:r>
            <a:r>
              <a:rPr lang="zh-CN" altLang="en-US"/>
              <a:t>个磁盘块，则可用</a:t>
            </a:r>
            <a:r>
              <a:rPr lang="en-US" altLang="zh-CN"/>
              <a:t>4B</a:t>
            </a:r>
            <a:r>
              <a:rPr lang="zh-CN" altLang="en-US"/>
              <a:t>表示磁盘块号</a:t>
            </a:r>
            <a:r>
              <a:rPr lang="en-US" altLang="zh-CN"/>
              <a:t>)</a:t>
            </a:r>
            <a:r>
              <a:rPr lang="zh-CN" altLang="en-US"/>
              <a:t>，因此，索引表中的</a:t>
            </a:r>
            <a:r>
              <a:rPr lang="en-US" altLang="zh-CN"/>
              <a:t>“</a:t>
            </a:r>
            <a:r>
              <a:rPr lang="zh-CN" altLang="en-US"/>
              <a:t>逻辑块号</a:t>
            </a:r>
            <a:r>
              <a:rPr lang="en-US" altLang="zh-CN"/>
              <a:t>”</a:t>
            </a:r>
            <a:r>
              <a:rPr lang="zh-CN" altLang="en-US"/>
              <a:t>可以是</a:t>
            </a:r>
            <a:r>
              <a:rPr lang="zh-CN" altLang="en-US"/>
              <a:t>隐含的。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9" grpId="0"/>
      <p:bldP spid="11" grpId="0"/>
      <p:bldP spid="13" grpId="1" animBg="1"/>
      <p:bldP spid="9" grpId="1"/>
      <p:bldP spid="11" grpId="1"/>
      <p:bldP spid="17" grpId="0"/>
      <p:bldP spid="18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第八章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磁盘存储器管理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95605" y="1772920"/>
            <a:ext cx="2080895" cy="809625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操作系统需要对磁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盘块进行哪些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管理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843530" y="1061720"/>
            <a:ext cx="288290" cy="206756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41675" y="980440"/>
            <a:ext cx="4881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对非空闲磁盘块的管理（存放了文件数据</a:t>
            </a:r>
            <a:endParaRPr lang="zh-CN" altLang="en-US" sz="2000"/>
          </a:p>
          <a:p>
            <a:r>
              <a:rPr lang="zh-CN" altLang="en-US" sz="2000"/>
              <a:t>的磁盘块）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3275965" y="2708910"/>
            <a:ext cx="2992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对空闲磁盘块的管理</a:t>
            </a:r>
            <a:endParaRPr lang="zh-CN" altLang="en-US" sz="2000"/>
          </a:p>
        </p:txBody>
      </p:sp>
      <p:sp>
        <p:nvSpPr>
          <p:cNvPr id="8" name="圆角矩形标注 7"/>
          <p:cNvSpPr/>
          <p:nvPr/>
        </p:nvSpPr>
        <p:spPr>
          <a:xfrm>
            <a:off x="2359660" y="3356610"/>
            <a:ext cx="3744595" cy="488315"/>
          </a:xfrm>
          <a:prstGeom prst="wedgeRoundRectCallout">
            <a:avLst>
              <a:gd name="adj1" fmla="val 3281"/>
              <a:gd name="adj2" fmla="val -890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文件存储空间管理</a:t>
            </a: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要探讨的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228080" y="1628775"/>
            <a:ext cx="2113915" cy="935990"/>
          </a:xfrm>
          <a:prstGeom prst="wedgeRoundRectCallout">
            <a:avLst>
              <a:gd name="adj1" fmla="val -2267"/>
              <a:gd name="adj2" fmla="val -7459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文件的物理结构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文件分配方式要探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35560" y="836295"/>
            <a:ext cx="90684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索引分配允许文件离散地分配在各个磁盘块中，系统会</a:t>
            </a:r>
            <a:r>
              <a:rPr lang="zh-CN" altLang="en-US">
                <a:solidFill>
                  <a:srgbClr val="C00000"/>
                </a:solidFill>
              </a:rPr>
              <a:t>为每个文件建立一张索引表</a:t>
            </a:r>
            <a:r>
              <a:rPr lang="zh-CN" altLang="en-US"/>
              <a:t>，索引表中</a:t>
            </a:r>
            <a:r>
              <a:rPr lang="zh-CN" altLang="en-US">
                <a:solidFill>
                  <a:srgbClr val="C00000"/>
                </a:solidFill>
              </a:rPr>
              <a:t>记录了文件的各个逻辑块对应的物理块</a:t>
            </a:r>
            <a:r>
              <a:rPr lang="zh-CN" altLang="en-US">
                <a:solidFill>
                  <a:schemeClr val="tx1"/>
                </a:solidFill>
              </a:rPr>
              <a:t>。索引表存放的磁盘块称为</a:t>
            </a:r>
            <a:r>
              <a:rPr lang="zh-CN" altLang="en-US">
                <a:solidFill>
                  <a:srgbClr val="C00000"/>
                </a:solidFill>
              </a:rPr>
              <a:t>索引块</a:t>
            </a:r>
            <a:r>
              <a:rPr lang="zh-CN" altLang="en-US">
                <a:solidFill>
                  <a:schemeClr val="tx1"/>
                </a:solidFill>
              </a:rPr>
              <a:t>。文件数据存放的磁盘块称为</a:t>
            </a:r>
            <a:r>
              <a:rPr lang="zh-CN" altLang="en-US">
                <a:solidFill>
                  <a:srgbClr val="C00000"/>
                </a:solidFill>
              </a:rPr>
              <a:t>数据块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2812415" y="3284855"/>
          <a:ext cx="23234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/>
                <a:gridCol w="11423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逻辑块号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物理块号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915920" y="5588635"/>
            <a:ext cx="2207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”aaa”</a:t>
            </a:r>
            <a:r>
              <a:rPr lang="zh-CN" altLang="en-US"/>
              <a:t>的</a:t>
            </a:r>
            <a:r>
              <a:rPr lang="zh-CN" altLang="en-US"/>
              <a:t>索引表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179705" y="1889125"/>
          <a:ext cx="254127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/>
                <a:gridCol w="558800"/>
                <a:gridCol w="10731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圆角矩形标注 12"/>
          <p:cNvSpPr/>
          <p:nvPr/>
        </p:nvSpPr>
        <p:spPr>
          <a:xfrm>
            <a:off x="3204210" y="1772285"/>
            <a:ext cx="1689735" cy="744855"/>
          </a:xfrm>
          <a:prstGeom prst="wedgeRoundRectCallout">
            <a:avLst>
              <a:gd name="adj1" fmla="val -74802"/>
              <a:gd name="adj2" fmla="val -967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目录中需要记录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文件的索引块是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几号磁盘块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r="864"/>
          <a:stretch>
            <a:fillRect/>
          </a:stretch>
        </p:blipFill>
        <p:spPr>
          <a:xfrm>
            <a:off x="107950" y="3140075"/>
            <a:ext cx="2642870" cy="2730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180" y="1772285"/>
            <a:ext cx="830580" cy="812800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6444615" y="1700530"/>
            <a:ext cx="2447925" cy="648335"/>
          </a:xfrm>
          <a:prstGeom prst="wedgeRoundRectCallout">
            <a:avLst>
              <a:gd name="adj1" fmla="val -55862"/>
              <a:gd name="adj2" fmla="val 51665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如何实现文件的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号到物理块号的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转换？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96840" y="2742565"/>
            <a:ext cx="3804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用户给出要访问的逻辑块号</a:t>
            </a:r>
            <a:r>
              <a:rPr lang="en-US" altLang="zh-CN"/>
              <a:t>i</a:t>
            </a:r>
            <a:r>
              <a:rPr lang="zh-CN" altLang="en-US"/>
              <a:t>，操作系统找到该文件对应的目录项</a:t>
            </a:r>
            <a:r>
              <a:rPr lang="en-US" altLang="zh-CN"/>
              <a:t>(FCB).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196840" y="3500755"/>
            <a:ext cx="3882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从目录项中可知索引表存放位置，将索引表从外存读入内存，并查找索引表即可知</a:t>
            </a:r>
            <a:r>
              <a:rPr lang="en-US" altLang="zh-CN"/>
              <a:t>i</a:t>
            </a:r>
            <a:r>
              <a:rPr lang="zh-CN" altLang="en-US"/>
              <a:t>号逻辑块在外存中的</a:t>
            </a:r>
            <a:r>
              <a:rPr lang="zh-CN" altLang="en-US"/>
              <a:t>存放位置。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96840" y="4725035"/>
            <a:ext cx="38830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可见，</a:t>
            </a:r>
            <a:r>
              <a:rPr lang="zh-CN" altLang="en-US">
                <a:solidFill>
                  <a:srgbClr val="C00000"/>
                </a:solidFill>
              </a:rPr>
              <a:t>索引分配方式可以支持随机访问。文件拓展也很容易实现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en-US" altLang="zh-CN"/>
              <a:t>(</a:t>
            </a:r>
            <a:r>
              <a:rPr lang="zh-CN" altLang="en-US"/>
              <a:t>只需要给文件分配一个空闲块，并增加一个索引表项即可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>
                <a:sym typeface="+mn-ea"/>
              </a:rPr>
              <a:t>但是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索引表需要占用一定的存储空间。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15" name="表格 14"/>
          <p:cNvGraphicFramePr/>
          <p:nvPr/>
        </p:nvGraphicFramePr>
        <p:xfrm>
          <a:off x="2811780" y="3284855"/>
          <a:ext cx="232346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/>
                <a:gridCol w="11423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逻辑块号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物理块号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1" grpId="1"/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35560" y="836295"/>
            <a:ext cx="90684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索引分配允许文件离散地分配在各个磁盘块中，系统会</a:t>
            </a:r>
            <a:r>
              <a:rPr lang="zh-CN" altLang="en-US">
                <a:solidFill>
                  <a:srgbClr val="C00000"/>
                </a:solidFill>
              </a:rPr>
              <a:t>为每个文件建立一张索引表</a:t>
            </a:r>
            <a:r>
              <a:rPr lang="zh-CN" altLang="en-US"/>
              <a:t>，索引表中</a:t>
            </a:r>
            <a:r>
              <a:rPr lang="zh-CN" altLang="en-US">
                <a:solidFill>
                  <a:srgbClr val="C00000"/>
                </a:solidFill>
              </a:rPr>
              <a:t>记录了文件的各个逻辑块对应的物理块</a:t>
            </a:r>
            <a:r>
              <a:rPr lang="zh-CN" altLang="en-US">
                <a:solidFill>
                  <a:schemeClr val="tx1"/>
                </a:solidFill>
              </a:rPr>
              <a:t>。索引表存放的磁盘块称为</a:t>
            </a:r>
            <a:r>
              <a:rPr lang="zh-CN" altLang="en-US">
                <a:solidFill>
                  <a:srgbClr val="C00000"/>
                </a:solidFill>
              </a:rPr>
              <a:t>索引块</a:t>
            </a:r>
            <a:r>
              <a:rPr lang="zh-CN" altLang="en-US">
                <a:solidFill>
                  <a:schemeClr val="tx1"/>
                </a:solidFill>
              </a:rPr>
              <a:t>。文件数据存放的磁盘块称为</a:t>
            </a:r>
            <a:r>
              <a:rPr lang="zh-CN" altLang="en-US">
                <a:solidFill>
                  <a:srgbClr val="C00000"/>
                </a:solidFill>
              </a:rPr>
              <a:t>数据块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2771775" y="3356610"/>
          <a:ext cx="23234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00"/>
                <a:gridCol w="11423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逻辑块号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物理块号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987675" y="5372735"/>
            <a:ext cx="2207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”aaa”</a:t>
            </a:r>
            <a:r>
              <a:rPr lang="zh-CN" altLang="en-US"/>
              <a:t>的</a:t>
            </a:r>
            <a:r>
              <a:rPr lang="zh-CN" altLang="en-US"/>
              <a:t>索引表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/>
        </p:nvGraphicFramePr>
        <p:xfrm>
          <a:off x="179705" y="1889125"/>
          <a:ext cx="254127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/>
                <a:gridCol w="558800"/>
                <a:gridCol w="10731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圆角矩形标注 12"/>
          <p:cNvSpPr/>
          <p:nvPr/>
        </p:nvSpPr>
        <p:spPr>
          <a:xfrm>
            <a:off x="3204210" y="1772285"/>
            <a:ext cx="1689735" cy="744855"/>
          </a:xfrm>
          <a:prstGeom prst="wedgeRoundRectCallout">
            <a:avLst>
              <a:gd name="adj1" fmla="val -74802"/>
              <a:gd name="adj2" fmla="val -967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目录中需要记录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文件的索引块是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几号磁盘块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r="864"/>
          <a:stretch>
            <a:fillRect/>
          </a:stretch>
        </p:blipFill>
        <p:spPr>
          <a:xfrm>
            <a:off x="107950" y="3140075"/>
            <a:ext cx="2642870" cy="2730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935" y="1772285"/>
            <a:ext cx="830580" cy="812800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6371590" y="1639570"/>
            <a:ext cx="2744470" cy="1031240"/>
          </a:xfrm>
          <a:prstGeom prst="wedgeRoundRectCallout">
            <a:avLst>
              <a:gd name="adj1" fmla="val -60550"/>
              <a:gd name="adj2" fmla="val 18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若每个磁盘块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，一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索引表项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，则一个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磁盘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块只能存放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索引项。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6228080" y="2852420"/>
            <a:ext cx="2861310" cy="1368425"/>
          </a:xfrm>
          <a:prstGeom prst="wedgeRoundRectCallout">
            <a:avLst>
              <a:gd name="adj1" fmla="val -63737"/>
              <a:gd name="adj2" fmla="val -6248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如果一个文件的大小超过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了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块，那么一个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是装不下文件的整张索引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的，如何解决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这个问题？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38265" y="4652645"/>
            <a:ext cx="14865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Calibri" panose="020F0502020204030204" pitchFamily="34" charset="0"/>
              </a:rPr>
              <a:t>①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链接</a:t>
            </a:r>
            <a:r>
              <a:rPr lang="zh-CN" altLang="en-US">
                <a:latin typeface="Calibri" panose="020F0502020204030204" pitchFamily="34" charset="0"/>
              </a:rPr>
              <a:t>方案</a:t>
            </a:r>
            <a:endParaRPr lang="zh-CN" altLang="en-US">
              <a:latin typeface="Calibri" panose="020F0502020204030204" pitchFamily="34" charset="0"/>
            </a:endParaRPr>
          </a:p>
          <a:p>
            <a:r>
              <a:rPr lang="zh-CN" altLang="en-US">
                <a:latin typeface="Calibri" panose="020F0502020204030204" pitchFamily="34" charset="0"/>
              </a:rPr>
              <a:t>②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多层索引</a:t>
            </a:r>
            <a:endParaRPr lang="zh-CN" altLang="en-US">
              <a:latin typeface="Calibri" panose="020F0502020204030204" pitchFamily="34" charset="0"/>
            </a:endParaRPr>
          </a:p>
          <a:p>
            <a:r>
              <a:rPr lang="zh-CN" altLang="en-US">
                <a:latin typeface="Calibri" panose="020F0502020204030204" pitchFamily="34" charset="0"/>
              </a:rPr>
              <a:t>③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混合索引</a:t>
            </a:r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13" grpId="1" animBg="1"/>
      <p:bldP spid="1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07950" y="878840"/>
            <a:ext cx="9022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①</a:t>
            </a:r>
            <a:r>
              <a:rPr lang="en-US" altLang="zh-CN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链接方案：</a:t>
            </a:r>
            <a:r>
              <a:rPr lang="zh-CN" altLang="en-US">
                <a:latin typeface="Calibri" panose="020F0502020204030204" pitchFamily="34" charset="0"/>
              </a:rPr>
              <a:t>如果索引表太大，一个索引块装不下，那么可将多个索引块链接起来</a:t>
            </a:r>
            <a:r>
              <a:rPr lang="zh-CN" altLang="en-US">
                <a:latin typeface="Calibri" panose="020F0502020204030204" pitchFamily="34" charset="0"/>
              </a:rPr>
              <a:t>存放。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86730" y="1484630"/>
            <a:ext cx="35382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假设磁盘块大小为</a:t>
            </a:r>
            <a:r>
              <a:rPr lang="en-US" altLang="zh-CN"/>
              <a:t>1KB</a:t>
            </a:r>
            <a:r>
              <a:rPr lang="zh-CN" altLang="en-US"/>
              <a:t>，一个索引表项占</a:t>
            </a:r>
            <a:r>
              <a:rPr lang="en-US" altLang="zh-CN"/>
              <a:t>4B</a:t>
            </a:r>
            <a:r>
              <a:rPr lang="zh-CN" altLang="en-US"/>
              <a:t>，则一个磁盘块只能存放</a:t>
            </a:r>
            <a:r>
              <a:rPr lang="en-US" altLang="zh-CN"/>
              <a:t>256</a:t>
            </a:r>
            <a:r>
              <a:rPr lang="zh-CN" altLang="en-US"/>
              <a:t>个</a:t>
            </a:r>
            <a:r>
              <a:rPr lang="zh-CN" altLang="en-US"/>
              <a:t>索引项。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179070" y="1484630"/>
          <a:ext cx="263461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805"/>
                <a:gridCol w="644525"/>
                <a:gridCol w="101028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2395" t="2216" r="3878" b="1294"/>
          <a:stretch>
            <a:fillRect/>
          </a:stretch>
        </p:blipFill>
        <p:spPr>
          <a:xfrm>
            <a:off x="107950" y="2413000"/>
            <a:ext cx="2749550" cy="3059430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3060065" y="2059305"/>
          <a:ext cx="2219960" cy="2172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360"/>
                <a:gridCol w="1117600"/>
              </a:tblGrid>
              <a:tr h="6299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逻辑块号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物理块号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3085465" y="4733290"/>
          <a:ext cx="2219960" cy="1542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360"/>
                <a:gridCol w="1117600"/>
              </a:tblGrid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256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257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511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11" name="直接连接符 10"/>
          <p:cNvCxnSpPr>
            <a:endCxn id="8" idx="0"/>
          </p:cNvCxnSpPr>
          <p:nvPr/>
        </p:nvCxnSpPr>
        <p:spPr>
          <a:xfrm flipV="1">
            <a:off x="2589530" y="2059305"/>
            <a:ext cx="1580515" cy="142367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>
            <a:endCxn id="8" idx="2"/>
          </p:cNvCxnSpPr>
          <p:nvPr/>
        </p:nvCxnSpPr>
        <p:spPr>
          <a:xfrm>
            <a:off x="2627630" y="3644900"/>
            <a:ext cx="1542415" cy="58674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3" name="直接箭头连接符 12"/>
          <p:cNvCxnSpPr/>
          <p:nvPr/>
        </p:nvCxnSpPr>
        <p:spPr>
          <a:xfrm>
            <a:off x="2411730" y="3716655"/>
            <a:ext cx="0" cy="4324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4" name="直接连接符 13"/>
          <p:cNvCxnSpPr>
            <a:endCxn id="9" idx="0"/>
          </p:cNvCxnSpPr>
          <p:nvPr/>
        </p:nvCxnSpPr>
        <p:spPr>
          <a:xfrm>
            <a:off x="2586990" y="4157345"/>
            <a:ext cx="1608455" cy="5759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/>
          <p:cNvCxnSpPr>
            <a:endCxn id="9" idx="2"/>
          </p:cNvCxnSpPr>
          <p:nvPr/>
        </p:nvCxnSpPr>
        <p:spPr>
          <a:xfrm>
            <a:off x="2581275" y="4373245"/>
            <a:ext cx="1614170" cy="19024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16" name="直接箭头连接符 15"/>
          <p:cNvCxnSpPr/>
          <p:nvPr/>
        </p:nvCxnSpPr>
        <p:spPr>
          <a:xfrm>
            <a:off x="4716145" y="4220845"/>
            <a:ext cx="0" cy="5041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5560060" y="2499360"/>
            <a:ext cx="35648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若一个文件大小为</a:t>
            </a:r>
            <a:r>
              <a:rPr lang="en-US" altLang="zh-CN">
                <a:sym typeface="+mn-ea"/>
              </a:rPr>
              <a:t>256*256KB</a:t>
            </a:r>
            <a:r>
              <a:rPr lang="en-US" altLang="zh-CN">
                <a:sym typeface="+mn-ea"/>
              </a:rPr>
              <a:t>=65536KB=64MB</a:t>
            </a:r>
            <a:endParaRPr lang="en-US" altLang="zh-CN">
              <a:sym typeface="+mn-ea"/>
            </a:endParaRPr>
          </a:p>
          <a:p>
            <a:r>
              <a:rPr lang="zh-CN" altLang="en-US"/>
              <a:t>该文件共有</a:t>
            </a:r>
            <a:r>
              <a:rPr lang="en-US" altLang="zh-CN"/>
              <a:t>256*256</a:t>
            </a:r>
            <a:r>
              <a:rPr lang="zh-CN" altLang="en-US"/>
              <a:t>个块，也就对应</a:t>
            </a:r>
            <a:r>
              <a:rPr lang="en-US" altLang="zh-CN">
                <a:sym typeface="+mn-ea"/>
              </a:rPr>
              <a:t>256*256</a:t>
            </a:r>
            <a:r>
              <a:rPr lang="zh-CN" altLang="en-US">
                <a:sym typeface="+mn-ea"/>
              </a:rPr>
              <a:t>个索引项，也就需要</a:t>
            </a:r>
            <a:r>
              <a:rPr lang="en-US" altLang="zh-CN">
                <a:sym typeface="+mn-ea"/>
              </a:rPr>
              <a:t>256</a:t>
            </a:r>
            <a:r>
              <a:rPr lang="zh-CN" altLang="en-US">
                <a:sym typeface="+mn-ea"/>
              </a:rPr>
              <a:t>个索引块来存储，这些索引块用链接方案</a:t>
            </a:r>
            <a:r>
              <a:rPr lang="zh-CN" altLang="en-US">
                <a:sym typeface="+mn-ea"/>
              </a:rPr>
              <a:t>连起来。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若想要访问文件的最后一个逻辑块，就必须找到最后一个索引块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256</a:t>
            </a:r>
            <a:r>
              <a:rPr lang="zh-CN" altLang="en-US">
                <a:sym typeface="+mn-ea"/>
              </a:rPr>
              <a:t>个索引块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，而各个索引块之间是用指针链接起来的，因此必须先顺序地读入前</a:t>
            </a:r>
            <a:r>
              <a:rPr lang="en-US" altLang="zh-CN">
                <a:sym typeface="+mn-ea"/>
              </a:rPr>
              <a:t>255</a:t>
            </a:r>
            <a:r>
              <a:rPr lang="zh-CN" altLang="en-US">
                <a:sym typeface="+mn-ea"/>
              </a:rPr>
              <a:t>个</a:t>
            </a:r>
            <a:r>
              <a:rPr lang="zh-CN" altLang="en-US">
                <a:sym typeface="+mn-ea"/>
              </a:rPr>
              <a:t>索引块。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需要经历</a:t>
            </a:r>
            <a:r>
              <a:rPr lang="en-US" altLang="zh-CN">
                <a:sym typeface="+mn-ea"/>
              </a:rPr>
              <a:t>256</a:t>
            </a:r>
            <a:r>
              <a:rPr lang="zh-CN" altLang="en-US">
                <a:sym typeface="+mn-ea"/>
              </a:rPr>
              <a:t>次读磁盘的操作，显然是很低效的，如何</a:t>
            </a:r>
            <a:r>
              <a:rPr lang="zh-CN" altLang="en-US">
                <a:sym typeface="+mn-ea"/>
              </a:rPr>
              <a:t>解决？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07950" y="878840"/>
            <a:ext cx="9022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②</a:t>
            </a:r>
            <a:r>
              <a:rPr lang="en-US" altLang="zh-CN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多层索引：</a:t>
            </a:r>
            <a:r>
              <a:rPr lang="zh-CN" altLang="en-US">
                <a:latin typeface="Calibri" panose="020F0502020204030204" pitchFamily="34" charset="0"/>
              </a:rPr>
              <a:t>建立多层索引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原理类似于多级页表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。使第一层索引块指向第二层索引块。还可根据文件大小的要求再建立第三层、第四层</a:t>
            </a:r>
            <a:r>
              <a:rPr lang="zh-CN" altLang="en-US">
                <a:latin typeface="Calibri" panose="020F0502020204030204" pitchFamily="34" charset="0"/>
              </a:rPr>
              <a:t>索引块。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36160" y="1590040"/>
            <a:ext cx="4213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假设磁盘块大小为</a:t>
            </a:r>
            <a:r>
              <a:rPr lang="en-US" altLang="zh-CN"/>
              <a:t>1KB</a:t>
            </a:r>
            <a:r>
              <a:rPr lang="zh-CN" altLang="en-US"/>
              <a:t>，一个索引表项占</a:t>
            </a:r>
            <a:r>
              <a:rPr lang="en-US" altLang="zh-CN"/>
              <a:t>4B</a:t>
            </a:r>
            <a:r>
              <a:rPr lang="zh-CN" altLang="en-US"/>
              <a:t>，则一个磁盘块只能存放</a:t>
            </a:r>
            <a:r>
              <a:rPr lang="en-US" altLang="zh-CN"/>
              <a:t>256</a:t>
            </a:r>
            <a:r>
              <a:rPr lang="zh-CN" altLang="en-US"/>
              <a:t>个</a:t>
            </a:r>
            <a:r>
              <a:rPr lang="zh-CN" altLang="en-US"/>
              <a:t>索引项。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089" t="1645" r="1252"/>
          <a:stretch>
            <a:fillRect/>
          </a:stretch>
        </p:blipFill>
        <p:spPr>
          <a:xfrm>
            <a:off x="179705" y="1945640"/>
            <a:ext cx="4463415" cy="406908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07950" y="1772285"/>
          <a:ext cx="233553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95"/>
                <a:gridCol w="478790"/>
                <a:gridCol w="9188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8" name="直接箭头连接符 7"/>
          <p:cNvCxnSpPr>
            <a:stCxn id="6" idx="2"/>
          </p:cNvCxnSpPr>
          <p:nvPr/>
        </p:nvCxnSpPr>
        <p:spPr>
          <a:xfrm flipH="1">
            <a:off x="827405" y="2534285"/>
            <a:ext cx="448310" cy="5346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本框 8"/>
          <p:cNvSpPr txBox="1"/>
          <p:nvPr/>
        </p:nvSpPr>
        <p:spPr>
          <a:xfrm>
            <a:off x="4836160" y="2571115"/>
            <a:ext cx="40944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若某文件采用</a:t>
            </a:r>
            <a:r>
              <a:rPr lang="zh-CN" altLang="en-US">
                <a:solidFill>
                  <a:srgbClr val="C00000"/>
                </a:solidFill>
              </a:rPr>
              <a:t>两层索引</a:t>
            </a:r>
            <a:r>
              <a:rPr lang="zh-CN" altLang="en-US"/>
              <a:t>，则该</a:t>
            </a:r>
            <a:r>
              <a:rPr lang="zh-CN" altLang="en-US">
                <a:solidFill>
                  <a:srgbClr val="C00000"/>
                </a:solidFill>
              </a:rPr>
              <a:t>文件的最大长度</a:t>
            </a:r>
            <a:r>
              <a:rPr lang="zh-CN" altLang="en-US"/>
              <a:t>可以到</a:t>
            </a:r>
            <a:r>
              <a:rPr lang="en-US" altLang="zh-CN"/>
              <a:t>256*256*1KB=65,536KB=64MB</a:t>
            </a:r>
            <a:endParaRPr lang="en-US" altLang="zh-CN"/>
          </a:p>
        </p:txBody>
      </p:sp>
      <p:sp>
        <p:nvSpPr>
          <p:cNvPr id="10" name="圆角矩形标注 9"/>
          <p:cNvSpPr/>
          <p:nvPr/>
        </p:nvSpPr>
        <p:spPr>
          <a:xfrm>
            <a:off x="107315" y="5372735"/>
            <a:ext cx="2099310" cy="1008380"/>
          </a:xfrm>
          <a:prstGeom prst="wedgeRoundRectCallout">
            <a:avLst>
              <a:gd name="adj1" fmla="val -11796"/>
              <a:gd name="adj2" fmla="val -11914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若采用多级索引，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则各层索引表大小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不能超过一个磁盘块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36160" y="3579495"/>
            <a:ext cx="3968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可根据逻辑块号算出应该查找索引表中的哪个表项。如：要访问</a:t>
            </a:r>
            <a:r>
              <a:rPr lang="en-US" altLang="zh-CN"/>
              <a:t>1026</a:t>
            </a:r>
            <a:r>
              <a:rPr lang="zh-CN" altLang="en-US"/>
              <a:t>号逻辑块，则</a:t>
            </a:r>
            <a:r>
              <a:rPr lang="en-US" altLang="zh-CN"/>
              <a:t>1026/256=4</a:t>
            </a:r>
            <a:r>
              <a:rPr lang="zh-CN" altLang="en-US"/>
              <a:t>，</a:t>
            </a:r>
            <a:r>
              <a:rPr lang="en-US" altLang="zh-CN"/>
              <a:t>1026%256=2.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872990" y="4587875"/>
            <a:ext cx="39585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因此可以先将一级索引表调入内存，查询</a:t>
            </a:r>
            <a:r>
              <a:rPr lang="en-US" altLang="zh-CN"/>
              <a:t>4</a:t>
            </a:r>
            <a:r>
              <a:rPr lang="zh-CN" altLang="en-US"/>
              <a:t>号表项，将其对应的二级索引表调入内存，再查询二级索引表的</a:t>
            </a:r>
            <a:r>
              <a:rPr lang="en-US" altLang="zh-CN"/>
              <a:t>2</a:t>
            </a:r>
            <a:r>
              <a:rPr lang="zh-CN" altLang="en-US"/>
              <a:t>号表项即可知道</a:t>
            </a:r>
            <a:r>
              <a:rPr lang="en-US" altLang="zh-CN"/>
              <a:t>1026</a:t>
            </a:r>
            <a:r>
              <a:rPr lang="zh-CN" altLang="en-US"/>
              <a:t>号逻辑块存放的磁盘块号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</a:rPr>
              <a:t>访问目标数据块，需要</a:t>
            </a:r>
            <a:r>
              <a:rPr lang="en-US" altLang="zh-CN">
                <a:solidFill>
                  <a:schemeClr val="tx1"/>
                </a:solidFill>
              </a:rPr>
              <a:t>3</a:t>
            </a:r>
            <a:r>
              <a:rPr lang="zh-CN" altLang="en-US">
                <a:solidFill>
                  <a:schemeClr val="tx1"/>
                </a:solidFill>
              </a:rPr>
              <a:t>次磁盘</a:t>
            </a:r>
            <a:r>
              <a:rPr lang="en-US" altLang="zh-CN">
                <a:solidFill>
                  <a:schemeClr val="tx1"/>
                </a:solidFill>
              </a:rPr>
              <a:t>I/O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</a:t>
            </a:r>
            <a:r>
              <a:rPr lang="zh-CN" altLang="en-US" sz="2400"/>
              <a:t>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07950" y="878840"/>
            <a:ext cx="9022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②</a:t>
            </a:r>
            <a:r>
              <a:rPr lang="en-US" altLang="zh-CN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多层索引：</a:t>
            </a:r>
            <a:r>
              <a:rPr lang="zh-CN" altLang="en-US">
                <a:latin typeface="Calibri" panose="020F0502020204030204" pitchFamily="34" charset="0"/>
              </a:rPr>
              <a:t>建立多层索引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原理类似于多级页表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。使第一层索引块指向第二层索引块。还可根据文件大小的要求再建立第三层、第四层</a:t>
            </a:r>
            <a:r>
              <a:rPr lang="zh-CN" altLang="en-US">
                <a:latin typeface="Calibri" panose="020F0502020204030204" pitchFamily="34" charset="0"/>
              </a:rPr>
              <a:t>索引块。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36160" y="1590040"/>
            <a:ext cx="4213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假设磁盘块大小为</a:t>
            </a:r>
            <a:r>
              <a:rPr lang="en-US" altLang="zh-CN"/>
              <a:t>1KB</a:t>
            </a:r>
            <a:r>
              <a:rPr lang="zh-CN" altLang="en-US"/>
              <a:t>，一个索引表项占</a:t>
            </a:r>
            <a:r>
              <a:rPr lang="en-US" altLang="zh-CN"/>
              <a:t>4B</a:t>
            </a:r>
            <a:r>
              <a:rPr lang="zh-CN" altLang="en-US"/>
              <a:t>，则一个磁盘块只能存放</a:t>
            </a:r>
            <a:r>
              <a:rPr lang="en-US" altLang="zh-CN"/>
              <a:t>256</a:t>
            </a:r>
            <a:r>
              <a:rPr lang="zh-CN" altLang="en-US"/>
              <a:t>个</a:t>
            </a:r>
            <a:r>
              <a:rPr lang="zh-CN" altLang="en-US"/>
              <a:t>索引项。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089" t="1645" r="1252"/>
          <a:stretch>
            <a:fillRect/>
          </a:stretch>
        </p:blipFill>
        <p:spPr>
          <a:xfrm>
            <a:off x="251460" y="1945640"/>
            <a:ext cx="4463415" cy="406908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07950" y="1772285"/>
          <a:ext cx="233553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95"/>
                <a:gridCol w="478790"/>
                <a:gridCol w="9188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8" name="直接箭头连接符 7"/>
          <p:cNvCxnSpPr>
            <a:stCxn id="6" idx="2"/>
          </p:cNvCxnSpPr>
          <p:nvPr/>
        </p:nvCxnSpPr>
        <p:spPr>
          <a:xfrm flipH="1">
            <a:off x="827405" y="2534285"/>
            <a:ext cx="448310" cy="5346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本框 8"/>
          <p:cNvSpPr txBox="1"/>
          <p:nvPr/>
        </p:nvSpPr>
        <p:spPr>
          <a:xfrm>
            <a:off x="4836160" y="2571115"/>
            <a:ext cx="41122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若某文件采用</a:t>
            </a:r>
            <a:r>
              <a:rPr lang="zh-CN" altLang="en-US">
                <a:solidFill>
                  <a:srgbClr val="C00000"/>
                </a:solidFill>
              </a:rPr>
              <a:t>三层索引</a:t>
            </a:r>
            <a:r>
              <a:rPr lang="zh-CN" altLang="en-US"/>
              <a:t>，则该</a:t>
            </a:r>
            <a:r>
              <a:rPr lang="zh-CN" altLang="en-US">
                <a:solidFill>
                  <a:srgbClr val="C00000"/>
                </a:solidFill>
              </a:rPr>
              <a:t>文件的最大长度</a:t>
            </a:r>
            <a:r>
              <a:rPr lang="zh-CN" altLang="en-US"/>
              <a:t>可以到</a:t>
            </a:r>
            <a:r>
              <a:rPr lang="en-US" altLang="zh-CN"/>
              <a:t>256*256*</a:t>
            </a:r>
            <a:r>
              <a:rPr lang="en-US" altLang="zh-CN">
                <a:sym typeface="+mn-ea"/>
              </a:rPr>
              <a:t>256*</a:t>
            </a:r>
            <a:r>
              <a:rPr lang="en-US" altLang="zh-CN"/>
              <a:t>1KB=16GB</a:t>
            </a:r>
            <a:endParaRPr lang="en-US" altLang="zh-CN"/>
          </a:p>
          <a:p>
            <a:r>
              <a:rPr lang="zh-CN" altLang="en-US"/>
              <a:t>类似的，</a:t>
            </a:r>
            <a:r>
              <a:rPr lang="zh-CN" altLang="en-US">
                <a:solidFill>
                  <a:srgbClr val="C00000"/>
                </a:solidFill>
              </a:rPr>
              <a:t>访问目标数据块，需要</a:t>
            </a:r>
            <a:r>
              <a:rPr lang="en-US" altLang="zh-CN">
                <a:solidFill>
                  <a:srgbClr val="C00000"/>
                </a:solidFill>
              </a:rPr>
              <a:t>4</a:t>
            </a:r>
            <a:r>
              <a:rPr lang="zh-CN" altLang="en-US">
                <a:solidFill>
                  <a:srgbClr val="C00000"/>
                </a:solidFill>
              </a:rPr>
              <a:t>次磁盘</a:t>
            </a:r>
            <a:r>
              <a:rPr lang="en-US" altLang="zh-CN">
                <a:solidFill>
                  <a:srgbClr val="C00000"/>
                </a:solidFill>
              </a:rPr>
              <a:t>I/O.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07315" y="5372735"/>
            <a:ext cx="2099310" cy="1008380"/>
          </a:xfrm>
          <a:prstGeom prst="wedgeRoundRectCallout">
            <a:avLst>
              <a:gd name="adj1" fmla="val -11796"/>
              <a:gd name="adj2" fmla="val -11914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若采用多级索引，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则各层索引表大小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不能超过一个磁盘块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5024755" y="4364990"/>
            <a:ext cx="4024630" cy="939165"/>
          </a:xfrm>
          <a:prstGeom prst="wedgeRoundRectCallout">
            <a:avLst>
              <a:gd name="adj1" fmla="val -43294"/>
              <a:gd name="adj2" fmla="val -8684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采用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层索引结构，且顶级索引表未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调入内存，则当问一个数据块只需要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K+1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次读磁盘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76190" y="5588635"/>
            <a:ext cx="3761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相对于链接方式，索引分配方式的读磁盘操作次数</a:t>
            </a:r>
            <a:r>
              <a:rPr lang="zh-CN" altLang="en-US"/>
              <a:t>骤减。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5560" y="892810"/>
            <a:ext cx="9045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③混合索引：</a:t>
            </a:r>
            <a:r>
              <a:rPr lang="zh-CN" altLang="en-US">
                <a:latin typeface="Calibri" panose="020F0502020204030204" pitchFamily="34" charset="0"/>
              </a:rPr>
              <a:t>多种索引分配方式的结合。例如，一个文件的顶级索引表中，既包含直接地址索引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直接指向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数据块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，又包含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一级间接索引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指向单层索引表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、还包含两级间接索引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指向两层索引表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。</a:t>
            </a:r>
            <a:endParaRPr lang="zh-CN" altLang="en-US">
              <a:latin typeface="Calibri" panose="020F0502020204030204" pitchFamily="34" charset="0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323850" y="2348865"/>
          <a:ext cx="1556385" cy="2449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6385"/>
              </a:tblGrid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顶级索引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直接地址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直接地址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一级间接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二级间接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左大括号 4"/>
          <p:cNvSpPr/>
          <p:nvPr/>
        </p:nvSpPr>
        <p:spPr>
          <a:xfrm>
            <a:off x="57150" y="2846070"/>
            <a:ext cx="254635" cy="1002665"/>
          </a:xfrm>
          <a:prstGeom prst="leftBrace">
            <a:avLst>
              <a:gd name="adj1" fmla="val 8333"/>
              <a:gd name="adj2" fmla="val 49271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86690" y="2997200"/>
            <a:ext cx="498475" cy="690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000"/>
              <a:t>8</a:t>
            </a:r>
            <a:endParaRPr lang="en-US" altLang="zh-CN" sz="2000"/>
          </a:p>
          <a:p>
            <a:pPr algn="ctr"/>
            <a:r>
              <a:rPr lang="zh-CN" altLang="en-US" sz="2000"/>
              <a:t>个</a:t>
            </a:r>
            <a:endParaRPr lang="zh-CN" altLang="en-US" sz="2000"/>
          </a:p>
        </p:txBody>
      </p:sp>
      <p:sp>
        <p:nvSpPr>
          <p:cNvPr id="8" name="矩形 7"/>
          <p:cNvSpPr/>
          <p:nvPr/>
        </p:nvSpPr>
        <p:spPr>
          <a:xfrm>
            <a:off x="2627630" y="2060575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27630" y="2853055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5400000">
            <a:off x="2884805" y="2495550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4393565" y="227647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93565" y="263652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93565" y="2996565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93565" y="335661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" name="肘形连接符 14"/>
          <p:cNvCxnSpPr>
            <a:endCxn id="14" idx="2"/>
          </p:cNvCxnSpPr>
          <p:nvPr/>
        </p:nvCxnSpPr>
        <p:spPr>
          <a:xfrm flipV="1">
            <a:off x="1907540" y="3716655"/>
            <a:ext cx="2807970" cy="43243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6" name="矩形 15"/>
          <p:cNvSpPr/>
          <p:nvPr/>
        </p:nvSpPr>
        <p:spPr>
          <a:xfrm>
            <a:off x="5796280" y="1698625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96280" y="2804795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rot="5400000">
            <a:off x="6053455" y="2447290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796280" y="2054225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1820" y="436499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31820" y="4726305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31820" y="508635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4" name="直接箭头连接符 23"/>
          <p:cNvCxnSpPr>
            <a:endCxn id="20" idx="1"/>
          </p:cNvCxnSpPr>
          <p:nvPr/>
        </p:nvCxnSpPr>
        <p:spPr>
          <a:xfrm flipV="1">
            <a:off x="1907540" y="4545330"/>
            <a:ext cx="1224280" cy="355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矩形 24"/>
          <p:cNvSpPr/>
          <p:nvPr/>
        </p:nvSpPr>
        <p:spPr>
          <a:xfrm>
            <a:off x="5436235" y="394779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36235" y="4309110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36235" y="466915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36235" y="524383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36235" y="5605145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436235" y="596519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88125" y="3611245"/>
            <a:ext cx="71183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88125" y="4332605"/>
            <a:ext cx="71183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 rot="5400000">
            <a:off x="6773545" y="4001135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35" name="直接箭头连接符 34"/>
          <p:cNvCxnSpPr>
            <a:endCxn id="8" idx="1"/>
          </p:cNvCxnSpPr>
          <p:nvPr/>
        </p:nvCxnSpPr>
        <p:spPr>
          <a:xfrm flipV="1">
            <a:off x="1835785" y="2240915"/>
            <a:ext cx="791845" cy="683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直接箭头连接符 35"/>
          <p:cNvCxnSpPr>
            <a:endCxn id="9" idx="1"/>
          </p:cNvCxnSpPr>
          <p:nvPr/>
        </p:nvCxnSpPr>
        <p:spPr>
          <a:xfrm flipV="1">
            <a:off x="1907540" y="3033395"/>
            <a:ext cx="720090" cy="683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直接箭头连接符 36"/>
          <p:cNvCxnSpPr>
            <a:stCxn id="11" idx="3"/>
            <a:endCxn id="16" idx="1"/>
          </p:cNvCxnSpPr>
          <p:nvPr/>
        </p:nvCxnSpPr>
        <p:spPr>
          <a:xfrm flipV="1">
            <a:off x="5036820" y="1878965"/>
            <a:ext cx="759460" cy="577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直接箭头连接符 37"/>
          <p:cNvCxnSpPr>
            <a:stCxn id="12" idx="3"/>
            <a:endCxn id="19" idx="1"/>
          </p:cNvCxnSpPr>
          <p:nvPr/>
        </p:nvCxnSpPr>
        <p:spPr>
          <a:xfrm flipV="1">
            <a:off x="5036820" y="2234565"/>
            <a:ext cx="759460" cy="58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9" name="直接箭头连接符 38"/>
          <p:cNvCxnSpPr>
            <a:stCxn id="14" idx="3"/>
            <a:endCxn id="17" idx="1"/>
          </p:cNvCxnSpPr>
          <p:nvPr/>
        </p:nvCxnSpPr>
        <p:spPr>
          <a:xfrm flipV="1">
            <a:off x="5036820" y="2985135"/>
            <a:ext cx="759460" cy="5518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0" name="直接箭头连接符 39"/>
          <p:cNvCxnSpPr>
            <a:stCxn id="20" idx="3"/>
            <a:endCxn id="26" idx="1"/>
          </p:cNvCxnSpPr>
          <p:nvPr/>
        </p:nvCxnSpPr>
        <p:spPr>
          <a:xfrm flipV="1">
            <a:off x="3775075" y="4489450"/>
            <a:ext cx="1661160" cy="558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直接箭头连接符 40"/>
          <p:cNvCxnSpPr>
            <a:stCxn id="23" idx="3"/>
            <a:endCxn id="29" idx="1"/>
          </p:cNvCxnSpPr>
          <p:nvPr/>
        </p:nvCxnSpPr>
        <p:spPr>
          <a:xfrm>
            <a:off x="3775075" y="5266690"/>
            <a:ext cx="1661160" cy="518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直接箭头连接符 41"/>
          <p:cNvCxnSpPr>
            <a:stCxn id="25" idx="3"/>
            <a:endCxn id="31" idx="1"/>
          </p:cNvCxnSpPr>
          <p:nvPr/>
        </p:nvCxnSpPr>
        <p:spPr>
          <a:xfrm flipV="1">
            <a:off x="6079490" y="3791585"/>
            <a:ext cx="508635" cy="3365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直接箭头连接符 42"/>
          <p:cNvCxnSpPr>
            <a:stCxn id="27" idx="3"/>
            <a:endCxn id="33" idx="1"/>
          </p:cNvCxnSpPr>
          <p:nvPr/>
        </p:nvCxnSpPr>
        <p:spPr>
          <a:xfrm flipV="1">
            <a:off x="6079490" y="4512945"/>
            <a:ext cx="508635" cy="3365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4" name="矩形 43"/>
          <p:cNvSpPr/>
          <p:nvPr/>
        </p:nvSpPr>
        <p:spPr>
          <a:xfrm>
            <a:off x="2555875" y="1917065"/>
            <a:ext cx="935990" cy="14401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矩形标注 44"/>
          <p:cNvSpPr/>
          <p:nvPr/>
        </p:nvSpPr>
        <p:spPr>
          <a:xfrm>
            <a:off x="3636010" y="1844675"/>
            <a:ext cx="648335" cy="431800"/>
          </a:xfrm>
          <a:prstGeom prst="wedgeRectCallout">
            <a:avLst>
              <a:gd name="adj1" fmla="val -62928"/>
              <a:gd name="adj2" fmla="val 79705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652135" y="1564640"/>
            <a:ext cx="1008380" cy="172021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矩形标注 46"/>
          <p:cNvSpPr/>
          <p:nvPr/>
        </p:nvSpPr>
        <p:spPr>
          <a:xfrm>
            <a:off x="6804025" y="1698625"/>
            <a:ext cx="864235" cy="431800"/>
          </a:xfrm>
          <a:prstGeom prst="wedgeRectCallout">
            <a:avLst>
              <a:gd name="adj1" fmla="val -61903"/>
              <a:gd name="adj2" fmla="val 76176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452235" y="3500755"/>
            <a:ext cx="935990" cy="12966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矩形标注 48"/>
          <p:cNvSpPr/>
          <p:nvPr/>
        </p:nvSpPr>
        <p:spPr>
          <a:xfrm>
            <a:off x="7726680" y="3429000"/>
            <a:ext cx="1121410" cy="769620"/>
          </a:xfrm>
          <a:prstGeom prst="wedgeRectCallout">
            <a:avLst>
              <a:gd name="adj1" fmla="val -75481"/>
              <a:gd name="adj2" fmla="val 7021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256*256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=65536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452235" y="5445125"/>
            <a:ext cx="2378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6"/>
                </a:solidFill>
              </a:rPr>
              <a:t>这种结构的索引支持的最大文件长度为</a:t>
            </a:r>
            <a:r>
              <a:rPr lang="en-US" altLang="zh-CN">
                <a:solidFill>
                  <a:schemeClr val="accent6"/>
                </a:solidFill>
              </a:rPr>
              <a:t>65800KB</a:t>
            </a:r>
            <a:endParaRPr lang="en-US" altLang="zh-CN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9" grpId="0" bldLvl="0" animBg="1"/>
      <p:bldP spid="8" grpId="1" animBg="1"/>
      <p:bldP spid="10" grpId="1"/>
      <p:bldP spid="9" grpId="1" animBg="1"/>
      <p:bldP spid="11" grpId="0" bldLvl="0" animBg="1"/>
      <p:bldP spid="12" grpId="0" bldLvl="0" animBg="1"/>
      <p:bldP spid="13" grpId="0" bldLvl="0" animBg="1"/>
      <p:bldP spid="14" grpId="0" bldLvl="0" animBg="1"/>
      <p:bldP spid="11" grpId="1" animBg="1"/>
      <p:bldP spid="12" grpId="1" animBg="1"/>
      <p:bldP spid="13" grpId="1" animBg="1"/>
      <p:bldP spid="14" grpId="1" animBg="1"/>
      <p:bldP spid="16" grpId="0" animBg="1"/>
      <p:bldP spid="17" grpId="0" animBg="1"/>
      <p:bldP spid="18" grpId="0"/>
      <p:bldP spid="19" grpId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3" grpId="0" bldLvl="0" animBg="1"/>
      <p:bldP spid="34" grpId="0"/>
      <p:bldP spid="20" grpId="0" bldLvl="0" animBg="1"/>
      <p:bldP spid="22" grpId="0" bldLvl="0" animBg="1"/>
      <p:bldP spid="23" grpId="0" bldLvl="0" animBg="1"/>
      <p:bldP spid="25" grpId="1" animBg="1"/>
      <p:bldP spid="26" grpId="1" animBg="1"/>
      <p:bldP spid="27" grpId="1" animBg="1"/>
      <p:bldP spid="28" grpId="1" animBg="1"/>
      <p:bldP spid="29" grpId="1" animBg="1"/>
      <p:bldP spid="30" grpId="1" animBg="1"/>
      <p:bldP spid="31" grpId="1" animBg="1"/>
      <p:bldP spid="33" grpId="1" animBg="1"/>
      <p:bldP spid="34" grpId="1"/>
      <p:bldP spid="20" grpId="1" animBg="1"/>
      <p:bldP spid="22" grpId="1" animBg="1"/>
      <p:bldP spid="23" grpId="1" animBg="1"/>
      <p:bldP spid="44" grpId="0" animBg="1"/>
      <p:bldP spid="45" grpId="0" animBg="1"/>
      <p:bldP spid="44" grpId="1" animBg="1"/>
      <p:bldP spid="45" grpId="1" animBg="1"/>
      <p:bldP spid="46" grpId="0" animBg="1"/>
      <p:bldP spid="47" grpId="0" animBg="1"/>
      <p:bldP spid="46" grpId="1" animBg="1"/>
      <p:bldP spid="47" grpId="1" animBg="1"/>
      <p:bldP spid="49" grpId="0" animBg="1"/>
      <p:bldP spid="48" grpId="0" animBg="1"/>
      <p:bldP spid="49" grpId="1" animBg="1"/>
      <p:bldP spid="48" grpId="1" animBg="1"/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索引分配</a:t>
            </a:r>
            <a:endParaRPr lang="zh-CN" altLang="en-US" sz="2400"/>
          </a:p>
        </p:txBody>
      </p:sp>
      <p:graphicFrame>
        <p:nvGraphicFramePr>
          <p:cNvPr id="3" name="表格 2"/>
          <p:cNvGraphicFramePr/>
          <p:nvPr/>
        </p:nvGraphicFramePr>
        <p:xfrm>
          <a:off x="409575" y="1724660"/>
          <a:ext cx="1556385" cy="24498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6385"/>
              </a:tblGrid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顶级索引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直接地址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直接地址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一级间接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8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二级间接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左大括号 4"/>
          <p:cNvSpPr/>
          <p:nvPr/>
        </p:nvSpPr>
        <p:spPr>
          <a:xfrm>
            <a:off x="142875" y="2221865"/>
            <a:ext cx="254635" cy="1002665"/>
          </a:xfrm>
          <a:prstGeom prst="leftBrace">
            <a:avLst>
              <a:gd name="adj1" fmla="val 8333"/>
              <a:gd name="adj2" fmla="val 49271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86690" y="2997200"/>
            <a:ext cx="498475" cy="690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000"/>
              <a:t>8</a:t>
            </a:r>
            <a:endParaRPr lang="en-US" altLang="zh-CN" sz="2000"/>
          </a:p>
          <a:p>
            <a:pPr algn="ctr"/>
            <a:r>
              <a:rPr lang="zh-CN" altLang="en-US" sz="2000"/>
              <a:t>个</a:t>
            </a:r>
            <a:endParaRPr lang="zh-CN" altLang="en-US" sz="2000"/>
          </a:p>
        </p:txBody>
      </p:sp>
      <p:sp>
        <p:nvSpPr>
          <p:cNvPr id="8" name="矩形 7"/>
          <p:cNvSpPr/>
          <p:nvPr/>
        </p:nvSpPr>
        <p:spPr>
          <a:xfrm>
            <a:off x="2713355" y="1436370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13355" y="2228850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rot="5400000">
            <a:off x="2970530" y="1871345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4479290" y="165227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9290" y="201231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79290" y="2372360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9290" y="273240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" name="肘形连接符 14"/>
          <p:cNvCxnSpPr>
            <a:endCxn id="14" idx="2"/>
          </p:cNvCxnSpPr>
          <p:nvPr/>
        </p:nvCxnSpPr>
        <p:spPr>
          <a:xfrm flipV="1">
            <a:off x="1993265" y="3092450"/>
            <a:ext cx="2807970" cy="43243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6" name="矩形 15"/>
          <p:cNvSpPr/>
          <p:nvPr/>
        </p:nvSpPr>
        <p:spPr>
          <a:xfrm>
            <a:off x="5882005" y="1074420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2005" y="2180590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rot="5400000">
            <a:off x="6139180" y="1823085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882005" y="1430020"/>
            <a:ext cx="79184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17545" y="374078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17545" y="4102100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17545" y="446214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4" name="直接箭头连接符 23"/>
          <p:cNvCxnSpPr>
            <a:endCxn id="20" idx="1"/>
          </p:cNvCxnSpPr>
          <p:nvPr/>
        </p:nvCxnSpPr>
        <p:spPr>
          <a:xfrm flipV="1">
            <a:off x="1993265" y="3921125"/>
            <a:ext cx="1224280" cy="355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矩形 24"/>
          <p:cNvSpPr/>
          <p:nvPr/>
        </p:nvSpPr>
        <p:spPr>
          <a:xfrm>
            <a:off x="5521960" y="332359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21960" y="3684905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21960" y="4044950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21960" y="461962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21960" y="4980940"/>
            <a:ext cx="643255" cy="360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21960" y="5340985"/>
            <a:ext cx="64325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255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673850" y="2987040"/>
            <a:ext cx="71183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73850" y="3708400"/>
            <a:ext cx="711835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1024B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 rot="5400000">
            <a:off x="6859270" y="3376930"/>
            <a:ext cx="42862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35" name="直接箭头连接符 34"/>
          <p:cNvCxnSpPr>
            <a:endCxn id="8" idx="1"/>
          </p:cNvCxnSpPr>
          <p:nvPr/>
        </p:nvCxnSpPr>
        <p:spPr>
          <a:xfrm flipV="1">
            <a:off x="1921510" y="1616710"/>
            <a:ext cx="791845" cy="683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直接箭头连接符 35"/>
          <p:cNvCxnSpPr>
            <a:endCxn id="9" idx="1"/>
          </p:cNvCxnSpPr>
          <p:nvPr/>
        </p:nvCxnSpPr>
        <p:spPr>
          <a:xfrm flipV="1">
            <a:off x="1993265" y="2409190"/>
            <a:ext cx="720090" cy="6838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直接箭头连接符 36"/>
          <p:cNvCxnSpPr>
            <a:stCxn id="11" idx="3"/>
            <a:endCxn id="16" idx="1"/>
          </p:cNvCxnSpPr>
          <p:nvPr/>
        </p:nvCxnSpPr>
        <p:spPr>
          <a:xfrm flipV="1">
            <a:off x="5122545" y="1254760"/>
            <a:ext cx="759460" cy="577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直接箭头连接符 37"/>
          <p:cNvCxnSpPr>
            <a:stCxn id="12" idx="3"/>
            <a:endCxn id="19" idx="1"/>
          </p:cNvCxnSpPr>
          <p:nvPr/>
        </p:nvCxnSpPr>
        <p:spPr>
          <a:xfrm flipV="1">
            <a:off x="5122545" y="1610360"/>
            <a:ext cx="759460" cy="58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9" name="直接箭头连接符 38"/>
          <p:cNvCxnSpPr>
            <a:stCxn id="14" idx="3"/>
            <a:endCxn id="17" idx="1"/>
          </p:cNvCxnSpPr>
          <p:nvPr/>
        </p:nvCxnSpPr>
        <p:spPr>
          <a:xfrm flipV="1">
            <a:off x="5122545" y="2360930"/>
            <a:ext cx="759460" cy="5518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0" name="直接箭头连接符 39"/>
          <p:cNvCxnSpPr>
            <a:stCxn id="20" idx="3"/>
            <a:endCxn id="26" idx="1"/>
          </p:cNvCxnSpPr>
          <p:nvPr/>
        </p:nvCxnSpPr>
        <p:spPr>
          <a:xfrm flipV="1">
            <a:off x="3860800" y="3865245"/>
            <a:ext cx="1661160" cy="558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直接箭头连接符 40"/>
          <p:cNvCxnSpPr>
            <a:stCxn id="23" idx="3"/>
            <a:endCxn id="29" idx="1"/>
          </p:cNvCxnSpPr>
          <p:nvPr/>
        </p:nvCxnSpPr>
        <p:spPr>
          <a:xfrm>
            <a:off x="3860800" y="4642485"/>
            <a:ext cx="1661160" cy="518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直接箭头连接符 41"/>
          <p:cNvCxnSpPr>
            <a:stCxn id="25" idx="3"/>
            <a:endCxn id="31" idx="1"/>
          </p:cNvCxnSpPr>
          <p:nvPr/>
        </p:nvCxnSpPr>
        <p:spPr>
          <a:xfrm flipV="1">
            <a:off x="6165215" y="3167380"/>
            <a:ext cx="508635" cy="3365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直接箭头连接符 42"/>
          <p:cNvCxnSpPr>
            <a:stCxn id="27" idx="3"/>
            <a:endCxn id="33" idx="1"/>
          </p:cNvCxnSpPr>
          <p:nvPr/>
        </p:nvCxnSpPr>
        <p:spPr>
          <a:xfrm flipV="1">
            <a:off x="6165215" y="3888740"/>
            <a:ext cx="508635" cy="3365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4" name="矩形 43"/>
          <p:cNvSpPr/>
          <p:nvPr/>
        </p:nvSpPr>
        <p:spPr>
          <a:xfrm>
            <a:off x="2641600" y="1292860"/>
            <a:ext cx="935990" cy="14401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矩形标注 44"/>
          <p:cNvSpPr/>
          <p:nvPr/>
        </p:nvSpPr>
        <p:spPr>
          <a:xfrm>
            <a:off x="3721735" y="1220470"/>
            <a:ext cx="648335" cy="431800"/>
          </a:xfrm>
          <a:prstGeom prst="wedgeRectCallout">
            <a:avLst>
              <a:gd name="adj1" fmla="val -62928"/>
              <a:gd name="adj2" fmla="val 79705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737860" y="940435"/>
            <a:ext cx="1008380" cy="172021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矩形标注 46"/>
          <p:cNvSpPr/>
          <p:nvPr/>
        </p:nvSpPr>
        <p:spPr>
          <a:xfrm>
            <a:off x="6889750" y="1074420"/>
            <a:ext cx="864235" cy="431800"/>
          </a:xfrm>
          <a:prstGeom prst="wedgeRectCallout">
            <a:avLst>
              <a:gd name="adj1" fmla="val -61903"/>
              <a:gd name="adj2" fmla="val 76176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37960" y="2876550"/>
            <a:ext cx="935990" cy="12966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矩形标注 48"/>
          <p:cNvSpPr/>
          <p:nvPr/>
        </p:nvSpPr>
        <p:spPr>
          <a:xfrm>
            <a:off x="7812405" y="2804795"/>
            <a:ext cx="1121410" cy="769620"/>
          </a:xfrm>
          <a:prstGeom prst="wedgeRectCallout">
            <a:avLst>
              <a:gd name="adj1" fmla="val -75481"/>
              <a:gd name="adj2" fmla="val 7021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256*256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=65536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9060" y="4940935"/>
            <a:ext cx="3406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C00000"/>
                </a:solidFill>
              </a:rPr>
              <a:t>若顶级索引表还没读入内存</a:t>
            </a:r>
            <a:endParaRPr lang="zh-CN" altLang="en-US">
              <a:solidFill>
                <a:srgbClr val="C00000"/>
              </a:solidFill>
            </a:endParaRPr>
          </a:p>
          <a:p>
            <a:pPr algn="l"/>
            <a:r>
              <a:rPr lang="zh-CN" altLang="en-US">
                <a:solidFill>
                  <a:srgbClr val="C00000"/>
                </a:solidFill>
              </a:rPr>
              <a:t>访问</a:t>
            </a:r>
            <a:r>
              <a:rPr lang="en-US" altLang="zh-CN">
                <a:solidFill>
                  <a:srgbClr val="C00000"/>
                </a:solidFill>
              </a:rPr>
              <a:t>0~7</a:t>
            </a:r>
            <a:r>
              <a:rPr lang="zh-CN" altLang="en-US">
                <a:solidFill>
                  <a:srgbClr val="C00000"/>
                </a:solidFill>
              </a:rPr>
              <a:t>号逻辑块：两次读磁盘</a:t>
            </a:r>
            <a:endParaRPr lang="zh-CN" altLang="en-US">
              <a:solidFill>
                <a:srgbClr val="C00000"/>
              </a:solidFill>
            </a:endParaRPr>
          </a:p>
          <a:p>
            <a:pPr algn="l"/>
            <a:r>
              <a:rPr lang="zh-CN" altLang="en-US">
                <a:solidFill>
                  <a:srgbClr val="C00000"/>
                </a:solidFill>
              </a:rPr>
              <a:t>访问</a:t>
            </a:r>
            <a:r>
              <a:rPr lang="en-US" altLang="zh-CN">
                <a:solidFill>
                  <a:srgbClr val="C00000"/>
                </a:solidFill>
              </a:rPr>
              <a:t>8~263</a:t>
            </a:r>
            <a:r>
              <a:rPr lang="zh-CN" altLang="en-US">
                <a:solidFill>
                  <a:srgbClr val="C00000"/>
                </a:solidFill>
              </a:rPr>
              <a:t>：三次读磁盘</a:t>
            </a:r>
            <a:endParaRPr lang="zh-CN" altLang="en-US">
              <a:solidFill>
                <a:srgbClr val="C00000"/>
              </a:solidFill>
            </a:endParaRPr>
          </a:p>
          <a:p>
            <a:pPr algn="l"/>
            <a:r>
              <a:rPr lang="zh-CN" altLang="en-US">
                <a:solidFill>
                  <a:srgbClr val="C00000"/>
                </a:solidFill>
              </a:rPr>
              <a:t>访问</a:t>
            </a:r>
            <a:r>
              <a:rPr lang="en-US" altLang="zh-CN">
                <a:solidFill>
                  <a:srgbClr val="C00000"/>
                </a:solidFill>
              </a:rPr>
              <a:t>264~65799</a:t>
            </a:r>
            <a:r>
              <a:rPr lang="zh-CN" altLang="en-US">
                <a:solidFill>
                  <a:srgbClr val="C00000"/>
                </a:solidFill>
              </a:rPr>
              <a:t>：四次读磁盘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3636010" y="5777865"/>
            <a:ext cx="3380740" cy="887730"/>
          </a:xfrm>
          <a:prstGeom prst="wedgeRoundRectCallout">
            <a:avLst>
              <a:gd name="adj1" fmla="val -61889"/>
              <a:gd name="adj2" fmla="val -4295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对于小文件，只需较少的读磁盘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次数就可以访问目标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一般计算机中小文件更多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9705" y="836930"/>
            <a:ext cx="1624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  <a:sym typeface="+mn-ea"/>
              </a:rPr>
              <a:t>③混合索引</a:t>
            </a:r>
            <a:endParaRPr lang="zh-CN" altLang="en-US">
              <a:solidFill>
                <a:srgbClr val="C00000"/>
              </a:solidFill>
              <a:latin typeface="Calibri" panose="020F0502020204030204" pitchFamily="34" charset="0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438265" y="4779010"/>
            <a:ext cx="2378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6"/>
                </a:solidFill>
              </a:rPr>
              <a:t>这种结构的索引支持的最大文件长度为</a:t>
            </a:r>
            <a:r>
              <a:rPr lang="en-US" altLang="zh-CN">
                <a:solidFill>
                  <a:schemeClr val="accent6"/>
                </a:solidFill>
              </a:rPr>
              <a:t>65800KB</a:t>
            </a:r>
            <a:endParaRPr lang="en-US" altLang="zh-CN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8" grpId="1" animBg="1"/>
      <p:bldP spid="10" grpId="1"/>
      <p:bldP spid="9" grpId="1" animBg="1"/>
      <p:bldP spid="11" grpId="1" animBg="1"/>
      <p:bldP spid="12" grpId="1" animBg="1"/>
      <p:bldP spid="13" grpId="1" animBg="1"/>
      <p:bldP spid="14" grpId="1" animBg="1"/>
      <p:bldP spid="25" grpId="1" animBg="1"/>
      <p:bldP spid="26" grpId="1" animBg="1"/>
      <p:bldP spid="27" grpId="1" animBg="1"/>
      <p:bldP spid="28" grpId="1" animBg="1"/>
      <p:bldP spid="29" grpId="1" animBg="1"/>
      <p:bldP spid="30" grpId="1" animBg="1"/>
      <p:bldP spid="31" grpId="1" animBg="1"/>
      <p:bldP spid="33" grpId="1" animBg="1"/>
      <p:bldP spid="34" grpId="1"/>
      <p:bldP spid="20" grpId="1" animBg="1"/>
      <p:bldP spid="22" grpId="1" animBg="1"/>
      <p:bldP spid="23" grpId="1" animBg="1"/>
      <p:bldP spid="44" grpId="1" animBg="1"/>
      <p:bldP spid="45" grpId="1" animBg="1"/>
      <p:bldP spid="46" grpId="1" animBg="1"/>
      <p:bldP spid="47" grpId="1" animBg="1"/>
      <p:bldP spid="49" grpId="1" animBg="1"/>
      <p:bldP spid="4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90" y="878840"/>
            <a:ext cx="907415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索引分配</a:t>
            </a:r>
            <a:r>
              <a:rPr lang="zh-CN" altLang="en-US"/>
              <a:t>允许文件离散地分配在各个磁盘块中，系统会</a:t>
            </a:r>
            <a:r>
              <a:rPr lang="zh-CN" altLang="en-US">
                <a:solidFill>
                  <a:srgbClr val="C00000"/>
                </a:solidFill>
              </a:rPr>
              <a:t>为每个文件建立一张索引表</a:t>
            </a:r>
            <a:r>
              <a:rPr lang="zh-CN" altLang="en-US"/>
              <a:t>，索引表中</a:t>
            </a:r>
            <a:r>
              <a:rPr lang="zh-CN" altLang="en-US">
                <a:solidFill>
                  <a:srgbClr val="C00000"/>
                </a:solidFill>
              </a:rPr>
              <a:t>记录了文件的各个逻辑块对应的物理块</a:t>
            </a:r>
            <a:r>
              <a:rPr lang="en-US" altLang="zh-CN"/>
              <a:t>(</a:t>
            </a:r>
            <a:r>
              <a:rPr lang="zh-CN" altLang="en-US"/>
              <a:t>索引表的功能类似于内存管理中的页表</a:t>
            </a:r>
            <a:r>
              <a:rPr lang="en-US" altLang="zh-CN"/>
              <a:t>--</a:t>
            </a:r>
            <a:r>
              <a:rPr lang="zh-CN" altLang="en-US"/>
              <a:t>建立逻辑页面到物理页之间的映射关系</a:t>
            </a:r>
            <a:r>
              <a:rPr lang="en-US" altLang="zh-CN"/>
              <a:t>)</a:t>
            </a:r>
            <a:r>
              <a:rPr lang="zh-CN" altLang="en-US"/>
              <a:t>。索引表存放的磁盘块称为</a:t>
            </a:r>
            <a:r>
              <a:rPr lang="zh-CN" altLang="en-US">
                <a:solidFill>
                  <a:srgbClr val="C00000"/>
                </a:solidFill>
              </a:rPr>
              <a:t>索引块</a:t>
            </a:r>
            <a:r>
              <a:rPr lang="zh-CN" altLang="en-US"/>
              <a:t>。文件数据存放的磁盘块称为</a:t>
            </a:r>
            <a:r>
              <a:rPr lang="zh-CN" altLang="en-US">
                <a:solidFill>
                  <a:srgbClr val="C00000"/>
                </a:solidFill>
              </a:rPr>
              <a:t>数据块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若文件太大，索引表项太多，可以采取以下三种方法</a:t>
            </a:r>
            <a:r>
              <a:rPr lang="zh-CN" altLang="en-US"/>
              <a:t>解决：</a:t>
            </a:r>
            <a:endParaRPr lang="zh-CN" altLang="en-US"/>
          </a:p>
          <a:p>
            <a:r>
              <a:rPr lang="zh-CN" altLang="en-US">
                <a:latin typeface="Calibri" panose="020F0502020204030204" pitchFamily="34" charset="0"/>
              </a:rPr>
              <a:t>①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链接方案</a:t>
            </a:r>
            <a:r>
              <a:rPr lang="zh-CN" altLang="en-US">
                <a:latin typeface="Calibri" panose="020F0502020204030204" pitchFamily="34" charset="0"/>
              </a:rPr>
              <a:t>：如果索引表太大，一个索引块装不下，那么可以将多个索引块链接起来存放。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缺点：</a:t>
            </a:r>
            <a:r>
              <a:rPr lang="zh-CN" altLang="en-US">
                <a:latin typeface="Calibri" panose="020F0502020204030204" pitchFamily="34" charset="0"/>
              </a:rPr>
              <a:t>若文件很大，索引表很长，就需要将很多个索引块链接起来。想要找到</a:t>
            </a:r>
            <a:r>
              <a:rPr lang="en-US" altLang="zh-CN">
                <a:latin typeface="Calibri" panose="020F0502020204030204" pitchFamily="34" charset="0"/>
              </a:rPr>
              <a:t>i</a:t>
            </a:r>
            <a:r>
              <a:rPr lang="zh-CN" altLang="en-US">
                <a:latin typeface="Calibri" panose="020F0502020204030204" pitchFamily="34" charset="0"/>
              </a:rPr>
              <a:t>号索引块，必须先依次读入</a:t>
            </a:r>
            <a:r>
              <a:rPr lang="en-US" altLang="zh-CN">
                <a:latin typeface="Calibri" panose="020F0502020204030204" pitchFamily="34" charset="0"/>
              </a:rPr>
              <a:t>0~i-1</a:t>
            </a:r>
            <a:r>
              <a:rPr lang="zh-CN" altLang="en-US">
                <a:latin typeface="Calibri" panose="020F0502020204030204" pitchFamily="34" charset="0"/>
              </a:rPr>
              <a:t>号索引块，这就导致磁盘</a:t>
            </a:r>
            <a:r>
              <a:rPr lang="en-US" altLang="zh-CN">
                <a:latin typeface="Calibri" panose="020F0502020204030204" pitchFamily="34" charset="0"/>
              </a:rPr>
              <a:t>I/O</a:t>
            </a:r>
            <a:r>
              <a:rPr lang="zh-CN" altLang="en-US">
                <a:latin typeface="Calibri" panose="020F0502020204030204" pitchFamily="34" charset="0"/>
              </a:rPr>
              <a:t>次数过多，查找效率</a:t>
            </a:r>
            <a:r>
              <a:rPr lang="zh-CN" altLang="en-US">
                <a:latin typeface="Calibri" panose="020F0502020204030204" pitchFamily="34" charset="0"/>
              </a:rPr>
              <a:t>低下。</a:t>
            </a:r>
            <a:endParaRPr lang="zh-CN" altLang="en-US">
              <a:latin typeface="Calibri" panose="020F0502020204030204" pitchFamily="34" charset="0"/>
            </a:endParaRPr>
          </a:p>
          <a:p>
            <a:endParaRPr lang="zh-CN" altLang="en-US">
              <a:latin typeface="Calibri" panose="020F0502020204030204" pitchFamily="34" charset="0"/>
            </a:endParaRPr>
          </a:p>
          <a:p>
            <a:r>
              <a:rPr lang="zh-CN" altLang="en-US">
                <a:latin typeface="Calibri" panose="020F0502020204030204" pitchFamily="34" charset="0"/>
              </a:rPr>
              <a:t>②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多层索引</a:t>
            </a:r>
            <a:r>
              <a:rPr lang="zh-CN" altLang="en-US">
                <a:latin typeface="Calibri" panose="020F0502020204030204" pitchFamily="34" charset="0"/>
              </a:rPr>
              <a:t>：建立多层索引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原理类似于多级页表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。使第一层索引块指向第二层的索引块。还可根据文件大小的要求再建立第三层、第四层索引块。采用</a:t>
            </a:r>
            <a:r>
              <a:rPr lang="en-US" altLang="zh-CN">
                <a:latin typeface="Calibri" panose="020F0502020204030204" pitchFamily="34" charset="0"/>
              </a:rPr>
              <a:t>K</a:t>
            </a:r>
            <a:r>
              <a:rPr lang="zh-CN" altLang="en-US">
                <a:latin typeface="Calibri" panose="020F0502020204030204" pitchFamily="34" charset="0"/>
              </a:rPr>
              <a:t>层索引结构，且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顶级索引表未调入内存</a:t>
            </a:r>
            <a:r>
              <a:rPr lang="zh-CN" altLang="en-US">
                <a:latin typeface="Calibri" panose="020F0502020204030204" pitchFamily="34" charset="0"/>
              </a:rPr>
              <a:t>，则访问一个数据块只需要</a:t>
            </a:r>
            <a:r>
              <a:rPr lang="en-US" altLang="zh-CN">
                <a:latin typeface="Calibri" panose="020F0502020204030204" pitchFamily="34" charset="0"/>
              </a:rPr>
              <a:t>K+1</a:t>
            </a:r>
            <a:r>
              <a:rPr lang="zh-CN" altLang="en-US">
                <a:latin typeface="Calibri" panose="020F0502020204030204" pitchFamily="34" charset="0"/>
              </a:rPr>
              <a:t>次读磁盘的操作。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缺点</a:t>
            </a:r>
            <a:r>
              <a:rPr lang="zh-CN" altLang="en-US">
                <a:latin typeface="Calibri" panose="020F0502020204030204" pitchFamily="34" charset="0"/>
              </a:rPr>
              <a:t>：即使是小文件，访问一个数据块依然需要</a:t>
            </a:r>
            <a:r>
              <a:rPr lang="en-US" altLang="zh-CN">
                <a:latin typeface="Calibri" panose="020F0502020204030204" pitchFamily="34" charset="0"/>
              </a:rPr>
              <a:t>K+1</a:t>
            </a:r>
            <a:r>
              <a:rPr lang="zh-CN" altLang="en-US">
                <a:latin typeface="Calibri" panose="020F0502020204030204" pitchFamily="34" charset="0"/>
              </a:rPr>
              <a:t>次</a:t>
            </a:r>
            <a:r>
              <a:rPr lang="zh-CN" altLang="en-US">
                <a:latin typeface="Calibri" panose="020F0502020204030204" pitchFamily="34" charset="0"/>
              </a:rPr>
              <a:t>读磁盘。</a:t>
            </a:r>
            <a:endParaRPr lang="zh-CN" altLang="en-US">
              <a:latin typeface="Calibri" panose="020F0502020204030204" pitchFamily="34" charset="0"/>
            </a:endParaRPr>
          </a:p>
          <a:p>
            <a:endParaRPr lang="zh-CN" altLang="en-US">
              <a:latin typeface="Calibri" panose="020F0502020204030204" pitchFamily="34" charset="0"/>
            </a:endParaRPr>
          </a:p>
          <a:p>
            <a:r>
              <a:rPr lang="zh-CN" altLang="en-US">
                <a:latin typeface="Calibri" panose="020F0502020204030204" pitchFamily="34" charset="0"/>
              </a:rPr>
              <a:t>③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混合索引</a:t>
            </a:r>
            <a:r>
              <a:rPr lang="zh-CN" altLang="en-US">
                <a:latin typeface="Calibri" panose="020F0502020204030204" pitchFamily="34" charset="0"/>
              </a:rPr>
              <a:t>：多种索引分配方式的结合。例如，一个文件的顶级索引表中，即包含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直接地址索引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直接指向数据块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，又包含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一级间接索引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指向单层索引表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，还包含</a:t>
            </a:r>
            <a:r>
              <a:rPr lang="zh-CN" altLang="en-US">
                <a:solidFill>
                  <a:srgbClr val="C00000"/>
                </a:solidFill>
                <a:latin typeface="Calibri" panose="020F0502020204030204" pitchFamily="34" charset="0"/>
              </a:rPr>
              <a:t>两级间接索引</a:t>
            </a:r>
            <a:r>
              <a:rPr lang="en-US" altLang="zh-CN">
                <a:latin typeface="Calibri" panose="020F050202020403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</a:rPr>
              <a:t>指向两层索引表</a:t>
            </a:r>
            <a:r>
              <a:rPr lang="en-US" altLang="zh-CN">
                <a:latin typeface="Calibri" panose="020F0502020204030204" pitchFamily="34" charset="0"/>
              </a:rPr>
              <a:t>)</a:t>
            </a:r>
            <a:r>
              <a:rPr lang="zh-CN" altLang="en-US">
                <a:latin typeface="Calibri" panose="020F0502020204030204" pitchFamily="34" charset="0"/>
              </a:rPr>
              <a:t>。</a:t>
            </a:r>
            <a:endParaRPr lang="zh-CN" altLang="en-US">
              <a:latin typeface="Calibri" panose="020F0502020204030204" pitchFamily="34" charset="0"/>
            </a:endParaRPr>
          </a:p>
          <a:p>
            <a:r>
              <a:rPr lang="zh-CN" altLang="en-US">
                <a:latin typeface="Calibri" panose="020F0502020204030204" pitchFamily="34" charset="0"/>
              </a:rPr>
              <a:t>优点：对于小文件来说，访问一个数据块所需的读磁盘</a:t>
            </a:r>
            <a:r>
              <a:rPr lang="zh-CN" altLang="en-US">
                <a:latin typeface="Calibri" panose="020F0502020204030204" pitchFamily="34" charset="0"/>
              </a:rPr>
              <a:t>次数更少。</a:t>
            </a:r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索引分配（</a:t>
            </a:r>
            <a:r>
              <a:rPr lang="zh-CN" altLang="en-US" sz="2400"/>
              <a:t>总结）</a:t>
            </a:r>
            <a:endParaRPr lang="zh-CN" altLang="en-US" sz="2400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" y="1268730"/>
            <a:ext cx="9107805" cy="379857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55875" y="476885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知识点回顾与</a:t>
            </a:r>
            <a:r>
              <a:rPr lang="zh-CN" altLang="en-US" sz="2400"/>
              <a:t>重要考点</a:t>
            </a:r>
            <a:endParaRPr lang="zh-CN" altLang="en-US" sz="2400"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Rectangle 2"/>
          <p:cNvSpPr>
            <a:spLocks noGrp="1"/>
          </p:cNvSpPr>
          <p:nvPr>
            <p:ph idx="1"/>
          </p:nvPr>
        </p:nvSpPr>
        <p:spPr>
          <a:xfrm>
            <a:off x="323850" y="549910"/>
            <a:ext cx="8496300" cy="428561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例：某文件系统的最大容量为</a:t>
            </a:r>
            <a:r>
              <a:rPr lang="en-US" altLang="zh-CN" dirty="0"/>
              <a:t>4TB</a:t>
            </a:r>
            <a:r>
              <a:rPr lang="zh-CN" altLang="en-US" dirty="0"/>
              <a:t>，以磁盘块为基本分配单位，盘块大小为</a:t>
            </a:r>
            <a:r>
              <a:rPr lang="en-US" altLang="zh-CN" dirty="0"/>
              <a:t>1KB</a:t>
            </a:r>
            <a:r>
              <a:rPr lang="zh-CN" altLang="en-US" dirty="0"/>
              <a:t>。</a:t>
            </a:r>
            <a:r>
              <a:rPr lang="en-US" altLang="zh-CN" dirty="0"/>
              <a:t>FCB</a:t>
            </a:r>
            <a:r>
              <a:rPr lang="zh-CN" altLang="en-US" dirty="0"/>
              <a:t>包含一个</a:t>
            </a:r>
            <a:r>
              <a:rPr lang="en-US" altLang="zh-CN" dirty="0"/>
              <a:t>512B</a:t>
            </a:r>
            <a:r>
              <a:rPr lang="zh-CN" altLang="en-US" dirty="0"/>
              <a:t>的索引表区。</a:t>
            </a:r>
            <a:endParaRPr lang="zh-CN" altLang="en-US" dirty="0"/>
          </a:p>
          <a:p>
            <a:pPr eaLnBrk="1" hangingPunct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）假设索引表区采用直接索引，索引表区存放文件占有的磁盘块号。索引表项中块号最少占用多少字节？可支持的单个文件的最大长度是多少字节？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磁盘最多盘块数：</a:t>
            </a:r>
            <a:r>
              <a:rPr lang="en-US" altLang="zh-CN" dirty="0"/>
              <a:t>4TB / 1KB = 2</a:t>
            </a:r>
            <a:r>
              <a:rPr lang="en-US" altLang="zh-CN" baseline="30000" dirty="0"/>
              <a:t>32 </a:t>
            </a:r>
            <a:endParaRPr lang="en-US" altLang="zh-CN" baseline="30000" dirty="0"/>
          </a:p>
          <a:p>
            <a:pPr lvl="1" eaLnBrk="1" hangingPunct="1"/>
            <a:r>
              <a:rPr lang="zh-CN" altLang="en-US" dirty="0"/>
              <a:t>所以需要</a:t>
            </a:r>
            <a:r>
              <a:rPr lang="en-US" altLang="zh-CN" dirty="0"/>
              <a:t>4</a:t>
            </a:r>
            <a:r>
              <a:rPr lang="zh-CN" altLang="en-US" dirty="0"/>
              <a:t>字节存放盘块号。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文件最大长度 </a:t>
            </a:r>
            <a:r>
              <a:rPr lang="en-US" altLang="zh-CN" dirty="0"/>
              <a:t>512/4 × 1KB </a:t>
            </a:r>
            <a:r>
              <a:rPr lang="zh-CN" altLang="en-US" dirty="0"/>
              <a:t>＝ </a:t>
            </a:r>
            <a:r>
              <a:rPr lang="en-US" altLang="zh-CN" dirty="0"/>
              <a:t>128KB</a:t>
            </a:r>
            <a:endParaRPr lang="zh-CN" altLang="en-US" baseline="30000" dirty="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47495" y="1979930"/>
            <a:ext cx="1932940" cy="809625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文件的物理结构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文件分配方式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707765" y="1259840"/>
            <a:ext cx="287655" cy="237617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39565" y="1188085"/>
            <a:ext cx="1450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连续分配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134485" y="2268220"/>
            <a:ext cx="1450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链接分配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4110355" y="3348355"/>
            <a:ext cx="1450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索引分配</a:t>
            </a:r>
            <a:endParaRPr lang="zh-CN" altLang="en-US" sz="2000"/>
          </a:p>
        </p:txBody>
      </p:sp>
      <p:sp>
        <p:nvSpPr>
          <p:cNvPr id="9" name="左大括号 8"/>
          <p:cNvSpPr/>
          <p:nvPr/>
        </p:nvSpPr>
        <p:spPr>
          <a:xfrm>
            <a:off x="5560695" y="1835785"/>
            <a:ext cx="215900" cy="122428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39790" y="1764030"/>
            <a:ext cx="1450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隐式</a:t>
            </a:r>
            <a:r>
              <a:rPr lang="zh-CN" altLang="en-US" sz="2000"/>
              <a:t>链接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5939790" y="2700020"/>
            <a:ext cx="1450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显式</a:t>
            </a:r>
            <a:r>
              <a:rPr lang="zh-CN" altLang="en-US" sz="2000"/>
              <a:t>链接</a:t>
            </a:r>
            <a:endParaRPr lang="zh-CN" altLang="en-US" sz="2000"/>
          </a:p>
        </p:txBody>
      </p:sp>
      <p:sp>
        <p:nvSpPr>
          <p:cNvPr id="12" name="圆角矩形标注 11"/>
          <p:cNvSpPr/>
          <p:nvPr/>
        </p:nvSpPr>
        <p:spPr>
          <a:xfrm>
            <a:off x="1043305" y="3275965"/>
            <a:ext cx="2077720" cy="768350"/>
          </a:xfrm>
          <a:prstGeom prst="wedgeRoundRectCallout">
            <a:avLst>
              <a:gd name="adj1" fmla="val 33496"/>
              <a:gd name="adj2" fmla="val -8719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即：文件数据应该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怎样存放在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外存中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Rectangle 2"/>
          <p:cNvSpPr>
            <a:spLocks noGrp="1"/>
          </p:cNvSpPr>
          <p:nvPr>
            <p:ph idx="1"/>
          </p:nvPr>
        </p:nvSpPr>
        <p:spPr>
          <a:xfrm>
            <a:off x="323850" y="558165"/>
            <a:ext cx="8496300" cy="6111240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CN" dirty="0"/>
              <a:t>(2) </a:t>
            </a:r>
            <a:r>
              <a:rPr lang="zh-CN" altLang="en-US" dirty="0"/>
              <a:t>假设索引表采用如下结构：第</a:t>
            </a:r>
            <a:r>
              <a:rPr lang="en-US" altLang="zh-CN" dirty="0"/>
              <a:t>0</a:t>
            </a:r>
            <a:r>
              <a:rPr lang="zh-CN" altLang="en-US" dirty="0"/>
              <a:t>～</a:t>
            </a:r>
            <a:r>
              <a:rPr lang="en-US" altLang="zh-CN" dirty="0"/>
              <a:t>7</a:t>
            </a:r>
            <a:r>
              <a:rPr lang="zh-CN" altLang="en-US" dirty="0"/>
              <a:t>字节采用</a:t>
            </a:r>
            <a:r>
              <a:rPr lang="en-US" altLang="zh-CN" dirty="0"/>
              <a:t>&lt;</a:t>
            </a:r>
            <a:r>
              <a:rPr lang="zh-CN" altLang="en-US" dirty="0"/>
              <a:t>起始块号，块数</a:t>
            </a:r>
            <a:r>
              <a:rPr lang="en-US" altLang="zh-CN" dirty="0"/>
              <a:t>&gt;</a:t>
            </a:r>
            <a:r>
              <a:rPr lang="zh-CN" altLang="en-US" dirty="0"/>
              <a:t>格式表示文件创建时预分配的连续存储空间，其中起始块号占</a:t>
            </a:r>
            <a:r>
              <a:rPr lang="en-US" altLang="zh-CN" dirty="0"/>
              <a:t>6B</a:t>
            </a:r>
            <a:r>
              <a:rPr lang="zh-CN" altLang="en-US" dirty="0"/>
              <a:t>，块数占</a:t>
            </a:r>
            <a:r>
              <a:rPr lang="en-US" altLang="zh-CN" dirty="0"/>
              <a:t>2B</a:t>
            </a:r>
            <a:r>
              <a:rPr lang="zh-CN" altLang="en-US" dirty="0"/>
              <a:t>；剩余</a:t>
            </a:r>
            <a:r>
              <a:rPr lang="en-US" altLang="zh-CN" dirty="0"/>
              <a:t>504B</a:t>
            </a:r>
            <a:r>
              <a:rPr lang="zh-CN" altLang="en-US" dirty="0"/>
              <a:t>采用直接索引结构，一个索引项占</a:t>
            </a:r>
            <a:r>
              <a:rPr lang="en-US" altLang="zh-CN" dirty="0"/>
              <a:t>6B</a:t>
            </a:r>
            <a:r>
              <a:rPr lang="zh-CN" altLang="en-US" dirty="0"/>
              <a:t>，则可支持的单个文件最大长度是多少？为了使单个文件的长度达到最大，请指出起始块号和块数分别占用字节数的合理值并说明理由。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块数占</a:t>
            </a:r>
            <a:r>
              <a:rPr lang="en-US" altLang="zh-CN" dirty="0"/>
              <a:t>2B</a:t>
            </a:r>
            <a:r>
              <a:rPr lang="zh-CN" altLang="en-US" dirty="0"/>
              <a:t>，单个文件的最大长度 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2</a:t>
            </a:r>
            <a:r>
              <a:rPr lang="en-US" altLang="zh-CN" baseline="30000" dirty="0"/>
              <a:t>16</a:t>
            </a:r>
            <a:r>
              <a:rPr lang="en-US" altLang="zh-CN" dirty="0"/>
              <a:t>×1KB </a:t>
            </a:r>
            <a:r>
              <a:rPr lang="zh-CN" altLang="en-US" dirty="0"/>
              <a:t>＋ </a:t>
            </a:r>
            <a:r>
              <a:rPr lang="en-US" altLang="zh-CN" dirty="0"/>
              <a:t>504/6×1KB</a:t>
            </a:r>
            <a:r>
              <a:rPr lang="zh-CN" altLang="en-US" dirty="0"/>
              <a:t>＝</a:t>
            </a:r>
            <a:r>
              <a:rPr lang="en-US" altLang="zh-CN" dirty="0"/>
              <a:t>65620KB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&lt;4,4&gt; &lt;1,7&gt;  &lt;2,6&gt; &lt;3,5&gt;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只要块数在</a:t>
            </a:r>
            <a:r>
              <a:rPr lang="en-US" altLang="zh-CN" dirty="0"/>
              <a:t>4B</a:t>
            </a:r>
            <a:r>
              <a:rPr lang="zh-CN" altLang="en-US" dirty="0"/>
              <a:t>以上就可以表示连续</a:t>
            </a:r>
            <a:r>
              <a:rPr lang="en-US" altLang="zh-CN" dirty="0"/>
              <a:t>2</a:t>
            </a:r>
            <a:r>
              <a:rPr lang="en-US" altLang="zh-CN" baseline="30000" dirty="0"/>
              <a:t>32</a:t>
            </a:r>
            <a:r>
              <a:rPr lang="zh-CN" altLang="en-US" dirty="0"/>
              <a:t>个块，使文件达到最大</a:t>
            </a:r>
            <a:r>
              <a:rPr lang="en-US" altLang="zh-CN" dirty="0"/>
              <a:t>4TB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例：设文件索引结点中有</a:t>
            </a:r>
            <a:r>
              <a:rPr lang="en-US" altLang="zh-CN" dirty="0"/>
              <a:t>7</a:t>
            </a:r>
            <a:r>
              <a:rPr lang="zh-CN" altLang="en-US" dirty="0"/>
              <a:t>个地址项，其中</a:t>
            </a:r>
            <a:r>
              <a:rPr lang="en-US" altLang="zh-CN" dirty="0"/>
              <a:t>4</a:t>
            </a:r>
            <a:r>
              <a:rPr lang="zh-CN" altLang="en-US" dirty="0"/>
              <a:t>个地址项是直接地址索引，</a:t>
            </a:r>
            <a:r>
              <a:rPr lang="en-US" altLang="zh-CN" dirty="0"/>
              <a:t>2</a:t>
            </a:r>
            <a:r>
              <a:rPr lang="zh-CN" altLang="en-US" dirty="0"/>
              <a:t>个地址项是一级间接索引，</a:t>
            </a:r>
            <a:r>
              <a:rPr lang="en-US" altLang="zh-CN" dirty="0"/>
              <a:t>1</a:t>
            </a:r>
            <a:r>
              <a:rPr lang="zh-CN" altLang="en-US" dirty="0"/>
              <a:t>个地址项是二级间接索引，每个地址项大小为</a:t>
            </a:r>
            <a:r>
              <a:rPr lang="en-US" altLang="zh-CN" dirty="0"/>
              <a:t>4B</a:t>
            </a:r>
            <a:r>
              <a:rPr lang="zh-CN" altLang="en-US" dirty="0"/>
              <a:t>。若磁盘索引块和磁盘数据块大小均为</a:t>
            </a:r>
            <a:r>
              <a:rPr lang="en-US" altLang="zh-CN" dirty="0"/>
              <a:t>256B</a:t>
            </a:r>
            <a:r>
              <a:rPr lang="zh-CN" altLang="en-US" dirty="0"/>
              <a:t>，则可表示的单个文件的最大长度是</a:t>
            </a:r>
            <a:endParaRPr lang="zh-CN" altLang="en-US" dirty="0"/>
          </a:p>
          <a:p>
            <a:pPr eaLnBrk="1" hangingPunct="1"/>
            <a:r>
              <a:rPr lang="zh-CN" altLang="en-US" dirty="0"/>
              <a:t>答： </a:t>
            </a:r>
            <a:r>
              <a:rPr lang="en-US" altLang="zh-CN" dirty="0"/>
              <a:t>256×4+</a:t>
            </a:r>
            <a:r>
              <a:rPr lang="zh-CN" altLang="en-US" dirty="0"/>
              <a:t>（</a:t>
            </a:r>
            <a:r>
              <a:rPr lang="en-US" altLang="zh-CN" dirty="0"/>
              <a:t>256/4</a:t>
            </a:r>
            <a:r>
              <a:rPr lang="zh-CN" altLang="en-US" dirty="0"/>
              <a:t>）</a:t>
            </a:r>
            <a:r>
              <a:rPr lang="en-US" altLang="zh-CN" dirty="0"/>
              <a:t>×256×2+ </a:t>
            </a:r>
            <a:r>
              <a:rPr lang="zh-CN" altLang="en-US" dirty="0"/>
              <a:t>（</a:t>
            </a:r>
            <a:r>
              <a:rPr lang="en-US" altLang="zh-CN" dirty="0"/>
              <a:t>256/4</a:t>
            </a:r>
            <a:r>
              <a:rPr lang="zh-CN" altLang="en-US" dirty="0"/>
              <a:t>）</a:t>
            </a:r>
            <a:r>
              <a:rPr lang="en-US" altLang="zh-CN" dirty="0"/>
              <a:t>× </a:t>
            </a:r>
            <a:r>
              <a:rPr lang="zh-CN" altLang="en-US" dirty="0"/>
              <a:t>（</a:t>
            </a:r>
            <a:r>
              <a:rPr lang="en-US" altLang="zh-CN" dirty="0"/>
              <a:t>256/4</a:t>
            </a:r>
            <a:r>
              <a:rPr lang="zh-CN" altLang="en-US" dirty="0"/>
              <a:t>）</a:t>
            </a:r>
            <a:r>
              <a:rPr lang="en-US" altLang="zh-CN" dirty="0"/>
              <a:t>× 256 = 1057KB</a:t>
            </a:r>
            <a:endParaRPr lang="en-US" altLang="zh-CN" dirty="0"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Rectangle 2"/>
          <p:cNvSpPr>
            <a:spLocks noGrp="1"/>
          </p:cNvSpPr>
          <p:nvPr>
            <p:ph idx="1"/>
          </p:nvPr>
        </p:nvSpPr>
        <p:spPr>
          <a:xfrm>
            <a:off x="323850" y="548640"/>
            <a:ext cx="8496300" cy="385508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sz="2400" dirty="0"/>
              <a:t>例题：</a:t>
            </a:r>
            <a:endParaRPr lang="zh-CN" altLang="en-US" sz="2400" dirty="0"/>
          </a:p>
          <a:p>
            <a:pPr eaLnBrk="1" hangingPunct="1"/>
            <a:r>
              <a:rPr lang="zh-CN" altLang="en-US" sz="2400" dirty="0"/>
              <a:t>某文件由</a:t>
            </a:r>
            <a:r>
              <a:rPr lang="en-US" altLang="zh-CN" sz="2400" dirty="0"/>
              <a:t>100</a:t>
            </a:r>
            <a:r>
              <a:rPr lang="zh-CN" altLang="en-US" sz="2400" dirty="0"/>
              <a:t>个盘块构成。设文件的目录项已在内存（若为索引分配，其索引块也在内存）。计算对于连续、链接和索引分配下列操作要多少次磁盘</a:t>
            </a:r>
            <a:r>
              <a:rPr lang="en-US" altLang="zh-CN" sz="2400" dirty="0"/>
              <a:t>I/O</a:t>
            </a:r>
            <a:r>
              <a:rPr lang="zh-CN" altLang="en-US" sz="2400" dirty="0"/>
              <a:t>。设在连续分配中，文件头前无空闲盘块，文件末尾有。若写磁盘，则要写的内容已在内存。文件中间盘块为第</a:t>
            </a:r>
            <a:r>
              <a:rPr lang="en-US" altLang="zh-CN" sz="2400" dirty="0"/>
              <a:t>50</a:t>
            </a:r>
            <a:r>
              <a:rPr lang="zh-CN" altLang="en-US" sz="2400" dirty="0"/>
              <a:t>个盘块。</a:t>
            </a:r>
            <a:endParaRPr lang="zh-CN" altLang="en-US" sz="2400" dirty="0"/>
          </a:p>
          <a:p>
            <a:pPr eaLnBrk="1" hangingPunct="1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）在文件头增加一块   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）在文件中间增加一块</a:t>
            </a:r>
            <a:endParaRPr lang="zh-CN" altLang="en-US" sz="2400" dirty="0"/>
          </a:p>
          <a:p>
            <a:pPr eaLnBrk="1" hangingPunct="1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）在文件末尾增加一块（</a:t>
            </a:r>
            <a:r>
              <a:rPr lang="en-US" altLang="zh-CN" sz="2400" dirty="0"/>
              <a:t>4</a:t>
            </a:r>
            <a:r>
              <a:rPr lang="zh-CN" altLang="en-US" sz="2400" dirty="0"/>
              <a:t>）从文件头部删除一块</a:t>
            </a:r>
            <a:endParaRPr lang="zh-CN" altLang="en-US" sz="2400" dirty="0"/>
          </a:p>
          <a:p>
            <a:pPr eaLnBrk="1" hangingPunct="1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）从文件中间删除一块（</a:t>
            </a:r>
            <a:r>
              <a:rPr lang="en-US" altLang="zh-CN" sz="2400" dirty="0"/>
              <a:t>6</a:t>
            </a:r>
            <a:r>
              <a:rPr lang="zh-CN" altLang="en-US" sz="2400" dirty="0"/>
              <a:t>）从文件末尾删除一块</a:t>
            </a:r>
            <a:endParaRPr lang="zh-CN" altLang="en-US" sz="2400" dirty="0"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73506" name="Group 2"/>
          <p:cNvGraphicFramePr>
            <a:graphicFrameLocks noGrp="1"/>
          </p:cNvGraphicFramePr>
          <p:nvPr/>
        </p:nvGraphicFramePr>
        <p:xfrm>
          <a:off x="611188" y="1268413"/>
          <a:ext cx="7992745" cy="3200400"/>
        </p:xfrm>
        <a:graphic>
          <a:graphicData uri="http://schemas.openxmlformats.org/drawingml/2006/table">
            <a:tbl>
              <a:tblPr/>
              <a:tblGrid>
                <a:gridCol w="3744595"/>
                <a:gridCol w="1655763"/>
                <a:gridCol w="1655762"/>
                <a:gridCol w="936625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连续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链接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索引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在文件头增加一块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在文件中间增加一块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在文件末尾增加一块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或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从文件头部删除一块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198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或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从文件中间删除一块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从文件末尾删除一块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例：下列文件物理结构中，适合随机访问且易于文件扩展的是</a:t>
            </a:r>
            <a:endParaRPr lang="zh-CN" altLang="en-US" dirty="0"/>
          </a:p>
          <a:p>
            <a:pPr eaLnBrk="1" hangingPunct="1"/>
            <a:r>
              <a:rPr lang="en-US" altLang="zh-CN" dirty="0"/>
              <a:t>A </a:t>
            </a:r>
            <a:r>
              <a:rPr lang="zh-CN" altLang="en-US" dirty="0"/>
              <a:t>连续结构     </a:t>
            </a:r>
            <a:r>
              <a:rPr lang="en-US" altLang="zh-CN" dirty="0"/>
              <a:t>B </a:t>
            </a:r>
            <a:r>
              <a:rPr lang="zh-CN" altLang="en-US" dirty="0"/>
              <a:t>索引结构</a:t>
            </a:r>
            <a:endParaRPr lang="zh-CN" altLang="en-US" dirty="0"/>
          </a:p>
          <a:p>
            <a:pPr eaLnBrk="1" hangingPunct="1"/>
            <a:r>
              <a:rPr lang="en-US" altLang="zh-CN" dirty="0"/>
              <a:t>C </a:t>
            </a:r>
            <a:r>
              <a:rPr lang="zh-CN" altLang="en-US" dirty="0"/>
              <a:t>链式结构且磁盘块定长</a:t>
            </a:r>
            <a:endParaRPr lang="zh-CN" altLang="en-US" dirty="0"/>
          </a:p>
          <a:p>
            <a:pPr eaLnBrk="1" hangingPunct="1"/>
            <a:r>
              <a:rPr lang="en-US" altLang="zh-CN" dirty="0"/>
              <a:t>D </a:t>
            </a:r>
            <a:r>
              <a:rPr lang="zh-CN" altLang="en-US" dirty="0"/>
              <a:t>链式结构且磁盘块变长</a:t>
            </a:r>
            <a:endParaRPr lang="zh-CN" altLang="en-US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95605" y="1772920"/>
            <a:ext cx="2080895" cy="809625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操作系统需要对磁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盘块进行哪些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管理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843530" y="1061720"/>
            <a:ext cx="288290" cy="206756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41675" y="980440"/>
            <a:ext cx="4881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对非空闲磁盘块的管理（存放了文件数据</a:t>
            </a:r>
            <a:endParaRPr lang="zh-CN" altLang="en-US" sz="2000"/>
          </a:p>
          <a:p>
            <a:r>
              <a:rPr lang="zh-CN" altLang="en-US" sz="2000"/>
              <a:t>的磁盘块）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275965" y="2708910"/>
            <a:ext cx="2992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对空闲磁盘块的管理</a:t>
            </a:r>
            <a:endParaRPr lang="zh-CN" altLang="en-US" sz="2000"/>
          </a:p>
        </p:txBody>
      </p:sp>
      <p:sp>
        <p:nvSpPr>
          <p:cNvPr id="9" name="圆角矩形标注 8"/>
          <p:cNvSpPr/>
          <p:nvPr/>
        </p:nvSpPr>
        <p:spPr>
          <a:xfrm>
            <a:off x="2359660" y="3356610"/>
            <a:ext cx="3744595" cy="488315"/>
          </a:xfrm>
          <a:prstGeom prst="wedgeRoundRectCallout">
            <a:avLst>
              <a:gd name="adj1" fmla="val 3281"/>
              <a:gd name="adj2" fmla="val -890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文件存储空间管理</a:t>
            </a: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要探讨的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6228080" y="1628775"/>
            <a:ext cx="2113915" cy="935990"/>
          </a:xfrm>
          <a:prstGeom prst="wedgeRoundRectCallout">
            <a:avLst>
              <a:gd name="adj1" fmla="val -2267"/>
              <a:gd name="adj2" fmla="val -7459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文件的物理结构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文件分配方式要探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215" y="2134235"/>
            <a:ext cx="1255395" cy="6451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文件存储空间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3" name="左大括号 2"/>
          <p:cNvSpPr/>
          <p:nvPr/>
        </p:nvSpPr>
        <p:spPr>
          <a:xfrm>
            <a:off x="1691640" y="1489075"/>
            <a:ext cx="215900" cy="204724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2325" y="1489075"/>
            <a:ext cx="1830070" cy="6451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存储空间的划分</a:t>
            </a:r>
            <a:endParaRPr lang="zh-CN" altLang="en-US"/>
          </a:p>
          <a:p>
            <a:pPr algn="ctr"/>
            <a:r>
              <a:rPr lang="zh-CN" altLang="en-US"/>
              <a:t>与</a:t>
            </a:r>
            <a:r>
              <a:rPr lang="zh-CN" altLang="en-US"/>
              <a:t>初始化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32635" y="3212465"/>
            <a:ext cx="18300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几种</a:t>
            </a:r>
            <a:r>
              <a:rPr lang="zh-CN" altLang="en-US"/>
              <a:t>管理方法</a:t>
            </a:r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3995420" y="1196340"/>
            <a:ext cx="216535" cy="115252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5465" y="1124585"/>
            <a:ext cx="1830070" cy="6451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文件卷</a:t>
            </a:r>
            <a:r>
              <a:rPr lang="en-US" altLang="zh-CN"/>
              <a:t>(</a:t>
            </a:r>
            <a:r>
              <a:rPr lang="zh-CN" altLang="en-US"/>
              <a:t>逻辑卷</a:t>
            </a:r>
            <a:r>
              <a:rPr lang="en-US" altLang="zh-CN"/>
              <a:t>)</a:t>
            </a:r>
            <a:r>
              <a:rPr lang="zh-CN" altLang="en-US"/>
              <a:t>的</a:t>
            </a:r>
            <a:r>
              <a:rPr lang="zh-CN" altLang="en-US"/>
              <a:t>概念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18635" y="1980565"/>
            <a:ext cx="18300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目录区与文件</a:t>
            </a:r>
            <a:r>
              <a:rPr lang="zh-CN" altLang="en-US"/>
              <a:t>区</a:t>
            </a: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3988435" y="2636520"/>
            <a:ext cx="216535" cy="163385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29760" y="2559685"/>
            <a:ext cx="135382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空闲表</a:t>
            </a:r>
            <a:r>
              <a:rPr lang="zh-CN" altLang="en-US"/>
              <a:t>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30700" y="3030220"/>
            <a:ext cx="14998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空闲</a:t>
            </a:r>
            <a:r>
              <a:rPr lang="zh-CN" altLang="en-US"/>
              <a:t>链表法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55465" y="3500755"/>
            <a:ext cx="14998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位示图</a:t>
            </a:r>
            <a:r>
              <a:rPr lang="zh-CN" altLang="en-US"/>
              <a:t>法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355465" y="3997960"/>
            <a:ext cx="14998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成组链接法</a:t>
            </a:r>
            <a:endParaRPr lang="zh-CN" altLang="en-US"/>
          </a:p>
        </p:txBody>
      </p:sp>
      <p:sp>
        <p:nvSpPr>
          <p:cNvPr id="15" name="左大括号 14"/>
          <p:cNvSpPr/>
          <p:nvPr/>
        </p:nvSpPr>
        <p:spPr>
          <a:xfrm>
            <a:off x="5868035" y="2843530"/>
            <a:ext cx="151765" cy="737235"/>
          </a:xfrm>
          <a:prstGeom prst="leftBrace">
            <a:avLst>
              <a:gd name="adj1" fmla="val 4985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08370" y="2779395"/>
            <a:ext cx="14998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空闲盘块</a:t>
            </a:r>
            <a:r>
              <a:rPr lang="zh-CN" altLang="en-US"/>
              <a:t>链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005830" y="3212465"/>
            <a:ext cx="1499870" cy="3683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空闲盘区</a:t>
            </a:r>
            <a:r>
              <a:rPr lang="zh-CN" altLang="en-US"/>
              <a:t>链</a:t>
            </a:r>
            <a:endParaRPr lang="zh-CN" altLang="en-US"/>
          </a:p>
        </p:txBody>
      </p:sp>
      <p:sp>
        <p:nvSpPr>
          <p:cNvPr id="18" name="圆角矩形标注 17"/>
          <p:cNvSpPr/>
          <p:nvPr/>
        </p:nvSpPr>
        <p:spPr>
          <a:xfrm>
            <a:off x="163195" y="4149090"/>
            <a:ext cx="3600450" cy="1204595"/>
          </a:xfrm>
          <a:prstGeom prst="wedgeRoundRectCallout">
            <a:avLst>
              <a:gd name="adj1" fmla="val 37760"/>
              <a:gd name="adj2" fmla="val -9997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学习时注意从三个方面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进行理解：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用什么方式记录、组织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空闲块？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如何分配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如何回收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60065" y="404495"/>
            <a:ext cx="3201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存储空间的划分与初始化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66675" y="894080"/>
            <a:ext cx="896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安装</a:t>
            </a:r>
            <a:r>
              <a:rPr lang="en-US" altLang="zh-CN"/>
              <a:t>windows</a:t>
            </a:r>
            <a:r>
              <a:rPr lang="zh-CN" altLang="en-US"/>
              <a:t>操作系统的时候，一个必经步骤是</a:t>
            </a:r>
            <a:r>
              <a:rPr lang="en-US" altLang="zh-CN"/>
              <a:t>--</a:t>
            </a:r>
            <a:r>
              <a:rPr lang="zh-CN" altLang="en-US"/>
              <a:t>为磁盘分区</a:t>
            </a:r>
            <a:r>
              <a:rPr lang="en-US" altLang="zh-CN"/>
              <a:t>(C</a:t>
            </a:r>
            <a:r>
              <a:rPr lang="zh-CN" altLang="en-US"/>
              <a:t>盘、</a:t>
            </a:r>
            <a:r>
              <a:rPr lang="en-US" altLang="zh-CN"/>
              <a:t>D</a:t>
            </a:r>
            <a:r>
              <a:rPr lang="zh-CN" altLang="en-US"/>
              <a:t>盘、</a:t>
            </a:r>
            <a:r>
              <a:rPr lang="en-US" altLang="zh-CN"/>
              <a:t>E</a:t>
            </a:r>
            <a:r>
              <a:rPr lang="zh-CN" altLang="en-US"/>
              <a:t>盘等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圆角矩形标注 3"/>
          <p:cNvSpPr/>
          <p:nvPr/>
        </p:nvSpPr>
        <p:spPr>
          <a:xfrm>
            <a:off x="4139565" y="1484630"/>
            <a:ext cx="4536440" cy="675005"/>
          </a:xfrm>
          <a:prstGeom prst="wedgeRoundRectCallout">
            <a:avLst>
              <a:gd name="adj1" fmla="val 4521"/>
              <a:gd name="adj2" fmla="val -8386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存储空间的划分：将物理磁盘划分为一个个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文件卷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逻辑卷、逻辑盘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424305" y="2081530"/>
            <a:ext cx="1223645" cy="71945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424305" y="2800985"/>
            <a:ext cx="1223645" cy="92265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424305" y="3711575"/>
            <a:ext cx="1223645" cy="1072515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右大括号 8"/>
          <p:cNvSpPr/>
          <p:nvPr>
            <p:custDataLst>
              <p:tags r:id="rId4"/>
            </p:custDataLst>
          </p:nvPr>
        </p:nvSpPr>
        <p:spPr>
          <a:xfrm>
            <a:off x="2792095" y="2081530"/>
            <a:ext cx="143510" cy="719455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右大括号 9"/>
          <p:cNvSpPr/>
          <p:nvPr>
            <p:custDataLst>
              <p:tags r:id="rId5"/>
            </p:custDataLst>
          </p:nvPr>
        </p:nvSpPr>
        <p:spPr>
          <a:xfrm>
            <a:off x="2792095" y="2873375"/>
            <a:ext cx="130175" cy="837565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右大括号 10"/>
          <p:cNvSpPr/>
          <p:nvPr>
            <p:custDataLst>
              <p:tags r:id="rId6"/>
            </p:custDataLst>
          </p:nvPr>
        </p:nvSpPr>
        <p:spPr>
          <a:xfrm>
            <a:off x="2792095" y="3751580"/>
            <a:ext cx="128270" cy="1000125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2870200" y="2066925"/>
            <a:ext cx="1101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文件卷</a:t>
            </a:r>
            <a:r>
              <a:rPr lang="en-US" altLang="zh-CN"/>
              <a:t>C</a:t>
            </a:r>
            <a:endParaRPr lang="en-US" altLang="zh-CN"/>
          </a:p>
          <a:p>
            <a:pPr algn="ctr"/>
            <a:r>
              <a:rPr lang="en-US" altLang="zh-CN"/>
              <a:t> (C</a:t>
            </a:r>
            <a:r>
              <a:rPr lang="zh-CN" altLang="en-US"/>
              <a:t>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2863850" y="3057525"/>
            <a:ext cx="1116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文件卷</a:t>
            </a:r>
            <a:r>
              <a:rPr lang="en-US" altLang="zh-CN"/>
              <a:t>D</a:t>
            </a:r>
            <a:endParaRPr lang="en-US" altLang="zh-CN"/>
          </a:p>
          <a:p>
            <a:pPr algn="ctr"/>
            <a:r>
              <a:rPr lang="en-US" altLang="zh-CN"/>
              <a:t> </a:t>
            </a:r>
            <a:r>
              <a:rPr lang="en-US" altLang="zh-CN"/>
              <a:t>(D</a:t>
            </a:r>
            <a:r>
              <a:rPr lang="zh-CN" altLang="en-US"/>
              <a:t>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2890520" y="4016375"/>
            <a:ext cx="1117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文件卷</a:t>
            </a:r>
            <a:r>
              <a:rPr lang="en-US" altLang="zh-CN"/>
              <a:t>E</a:t>
            </a:r>
            <a:endParaRPr lang="en-US" altLang="zh-CN"/>
          </a:p>
          <a:p>
            <a:pPr algn="ctr"/>
            <a:r>
              <a:rPr lang="en-US" altLang="zh-CN"/>
              <a:t> </a:t>
            </a:r>
            <a:r>
              <a:rPr lang="en-US" altLang="zh-CN"/>
              <a:t>(E</a:t>
            </a:r>
            <a:r>
              <a:rPr lang="zh-CN" altLang="en-US"/>
              <a:t>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412875" y="4889500"/>
            <a:ext cx="1379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物理磁盘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1424305" y="2087880"/>
            <a:ext cx="1223645" cy="28765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424305" y="2375535"/>
            <a:ext cx="1223645" cy="4292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1424305" y="2800985"/>
            <a:ext cx="1223645" cy="28765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1424305" y="3088640"/>
            <a:ext cx="1223645" cy="59563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1424305" y="3698875"/>
            <a:ext cx="1223645" cy="295910"/>
          </a:xfrm>
          <a:prstGeom prst="rect">
            <a:avLst/>
          </a:prstGeom>
          <a:solidFill>
            <a:srgbClr val="3333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1424305" y="4009390"/>
            <a:ext cx="1223645" cy="783590"/>
          </a:xfrm>
          <a:prstGeom prst="rect">
            <a:avLst/>
          </a:prstGeom>
          <a:solidFill>
            <a:srgbClr val="3333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44450" y="1851660"/>
            <a:ext cx="1379855" cy="1871980"/>
          </a:xfrm>
          <a:prstGeom prst="wedgeRoundRectCallout">
            <a:avLst>
              <a:gd name="adj1" fmla="val 60260"/>
              <a:gd name="adj2" fmla="val -2845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目录区主要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存放文件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录信息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(FCB)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用于磁盘存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储空间管理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2555875" y="5229225"/>
            <a:ext cx="2016125" cy="923290"/>
          </a:xfrm>
          <a:prstGeom prst="wedgeRoundRectCallout">
            <a:avLst>
              <a:gd name="adj1" fmla="val -4173"/>
              <a:gd name="adj2" fmla="val -10525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存储空间的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初始化：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将各个文件卷划分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为目录区、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35560" y="4028440"/>
            <a:ext cx="1428750" cy="720090"/>
          </a:xfrm>
          <a:prstGeom prst="wedgeRoundRectCallout">
            <a:avLst>
              <a:gd name="adj1" fmla="val 59626"/>
              <a:gd name="adj2" fmla="val 33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文件区用于存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放文件数据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75555" y="2444115"/>
            <a:ext cx="1367790" cy="1584325"/>
          </a:xfrm>
          <a:prstGeom prst="rect">
            <a:avLst/>
          </a:prstGeom>
          <a:solidFill>
            <a:srgbClr val="5893CA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物理磁盘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75555" y="4040505"/>
            <a:ext cx="1367790" cy="1371600"/>
          </a:xfrm>
          <a:prstGeom prst="rect">
            <a:avLst/>
          </a:prstGeom>
          <a:solidFill>
            <a:srgbClr val="3E6CB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物理磁盘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右大括号 26"/>
          <p:cNvSpPr/>
          <p:nvPr/>
        </p:nvSpPr>
        <p:spPr>
          <a:xfrm>
            <a:off x="6588125" y="2456180"/>
            <a:ext cx="215900" cy="295275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89750" y="3755390"/>
            <a:ext cx="164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文件卷</a:t>
            </a:r>
            <a:r>
              <a:rPr lang="en-US" altLang="zh-CN"/>
              <a:t>F (F</a:t>
            </a:r>
            <a:r>
              <a:rPr lang="zh-CN" altLang="en-US"/>
              <a:t>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29" name="矩形标注 28"/>
          <p:cNvSpPr/>
          <p:nvPr/>
        </p:nvSpPr>
        <p:spPr>
          <a:xfrm>
            <a:off x="6948805" y="2384425"/>
            <a:ext cx="1979930" cy="1143635"/>
          </a:xfrm>
          <a:prstGeom prst="wedgeRectCallou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有的系统支持超大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型文件，可支持由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多个物理磁盘组成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6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17" grpId="1" animBg="1"/>
      <p:bldP spid="16" grpId="1" animBg="1"/>
      <p:bldP spid="18" grpId="1" animBg="1"/>
      <p:bldP spid="19" grpId="1" animBg="1"/>
      <p:bldP spid="20" grpId="1" animBg="1"/>
      <p:bldP spid="21" grpId="1" animBg="1"/>
      <p:bldP spid="22" grpId="0" bldLvl="0" animBg="1"/>
      <p:bldP spid="22" grpId="1" animBg="1"/>
      <p:bldP spid="24" grpId="0" animBg="1"/>
      <p:bldP spid="25" grpId="0" bldLvl="0" animBg="1"/>
      <p:bldP spid="26" grpId="0" bldLvl="0" animBg="1"/>
      <p:bldP spid="27" grpId="0" bldLvl="0" animBg="1"/>
      <p:bldP spid="28" grpId="0"/>
      <p:bldP spid="2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15920" y="476250"/>
            <a:ext cx="3201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空闲表法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856" t="2602" r="309" b="-92"/>
          <a:stretch>
            <a:fillRect/>
          </a:stretch>
        </p:blipFill>
        <p:spPr>
          <a:xfrm>
            <a:off x="179070" y="875030"/>
            <a:ext cx="2619375" cy="345948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3563620" y="988060"/>
          <a:ext cx="244856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230"/>
                <a:gridCol w="11163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第一个空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闲盘块号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空闲盘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块数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147185" y="3601085"/>
            <a:ext cx="135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空闲</a:t>
            </a:r>
            <a:r>
              <a:rPr lang="zh-CN" altLang="en-US"/>
              <a:t>盘块表</a:t>
            </a: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6412230" y="548640"/>
            <a:ext cx="1466215" cy="647700"/>
          </a:xfrm>
          <a:prstGeom prst="wedgeRoundRectCallout">
            <a:avLst>
              <a:gd name="adj1" fmla="val -76375"/>
              <a:gd name="adj2" fmla="val -1696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适用于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分配方式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43530" y="4365625"/>
            <a:ext cx="6177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如何分配磁盘块：与内存管理中的动态分区分配很类似，为一个文件</a:t>
            </a:r>
            <a:r>
              <a:rPr lang="zh-CN" altLang="en-US">
                <a:solidFill>
                  <a:srgbClr val="C00000"/>
                </a:solidFill>
              </a:rPr>
              <a:t>分配连续的存储空间</a:t>
            </a:r>
            <a:r>
              <a:rPr lang="zh-CN" altLang="en-US"/>
              <a:t>。同样</a:t>
            </a:r>
            <a:r>
              <a:rPr lang="zh-CN" altLang="en-US">
                <a:solidFill>
                  <a:srgbClr val="C00000"/>
                </a:solidFill>
              </a:rPr>
              <a:t>可采用首次适应、最佳适应、最坏适应等算法</a:t>
            </a:r>
            <a:r>
              <a:rPr lang="zh-CN" altLang="en-US"/>
              <a:t>来决定要为文件分配哪个</a:t>
            </a:r>
            <a:r>
              <a:rPr lang="zh-CN" altLang="en-US"/>
              <a:t>区间。</a:t>
            </a:r>
            <a:endParaRPr lang="zh-CN" altLang="en-US" sz="18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428105" y="2136140"/>
            <a:ext cx="1951355" cy="858520"/>
          </a:xfrm>
          <a:prstGeom prst="wedgeRoundRectCallout">
            <a:avLst>
              <a:gd name="adj1" fmla="val -69850"/>
              <a:gd name="adj2" fmla="val -273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Eg: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新创建的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请求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个块，采用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首次适应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算法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2931795" y="2493010"/>
            <a:ext cx="575945" cy="144145"/>
          </a:xfrm>
          <a:prstGeom prst="rightArrow">
            <a:avLst/>
          </a:prstGeom>
          <a:solidFill>
            <a:schemeClr val="accent6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6986" t="1721" b="1568"/>
          <a:stretch>
            <a:fillRect/>
          </a:stretch>
        </p:blipFill>
        <p:spPr>
          <a:xfrm>
            <a:off x="179705" y="875030"/>
            <a:ext cx="2572385" cy="3526790"/>
          </a:xfrm>
          <a:prstGeom prst="rect">
            <a:avLst/>
          </a:prstGeom>
        </p:spPr>
      </p:pic>
      <p:graphicFrame>
        <p:nvGraphicFramePr>
          <p:cNvPr id="14" name="表格 13"/>
          <p:cNvGraphicFramePr/>
          <p:nvPr/>
        </p:nvGraphicFramePr>
        <p:xfrm>
          <a:off x="3547745" y="988060"/>
          <a:ext cx="244856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230"/>
                <a:gridCol w="11163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第一个空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闲盘块号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空闲盘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块数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10" grpId="0" animBg="1"/>
      <p:bldP spid="9" grpId="0" bldLvl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15920" y="476250"/>
            <a:ext cx="3201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空闲表法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4091305" y="3601085"/>
            <a:ext cx="1356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空闲</a:t>
            </a:r>
            <a:r>
              <a:rPr lang="zh-CN" altLang="en-US"/>
              <a:t>盘块表</a:t>
            </a: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6412230" y="548640"/>
            <a:ext cx="1466215" cy="647700"/>
          </a:xfrm>
          <a:prstGeom prst="wedgeRoundRectCallout">
            <a:avLst>
              <a:gd name="adj1" fmla="val -76375"/>
              <a:gd name="adj2" fmla="val -1696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适用于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分配方式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43530" y="4437380"/>
            <a:ext cx="6177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如何回收磁盘块：与内存管理中的动态分区分配很类似，当回收某个存储区时需要有四种情况</a:t>
            </a:r>
            <a:r>
              <a:rPr lang="en-US" altLang="zh-CN"/>
              <a:t>--</a:t>
            </a:r>
            <a:r>
              <a:rPr lang="en-US" altLang="zh-CN">
                <a:latin typeface="Calibri" panose="020F0502020204030204" pitchFamily="34" charset="0"/>
              </a:rPr>
              <a:t>①</a:t>
            </a:r>
            <a:r>
              <a:rPr lang="zh-CN" altLang="en-US">
                <a:latin typeface="Calibri" panose="020F0502020204030204" pitchFamily="34" charset="0"/>
              </a:rPr>
              <a:t>回收区的前后都没有相</a:t>
            </a:r>
            <a:r>
              <a:rPr lang="zh-CN" altLang="en-US" sz="1800">
                <a:latin typeface="Calibri" panose="020F0502020204030204" pitchFamily="34" charset="0"/>
              </a:rPr>
              <a:t>邻空闲区；②回收区的前后都是空闲区；③回收区前面是空闲区；④回收区后面是空闲区。</a:t>
            </a:r>
            <a:endParaRPr lang="zh-CN" altLang="en-US" sz="1800">
              <a:latin typeface="Calibri" panose="020F0502020204030204" pitchFamily="34" charset="0"/>
            </a:endParaRPr>
          </a:p>
          <a:p>
            <a:r>
              <a:rPr lang="zh-CN" altLang="en-US" sz="1800">
                <a:solidFill>
                  <a:schemeClr val="accent2"/>
                </a:solidFill>
                <a:latin typeface="Calibri" panose="020F0502020204030204" pitchFamily="34" charset="0"/>
              </a:rPr>
              <a:t>总之，回收时需要注意表项的合并问题。</a:t>
            </a:r>
            <a:endParaRPr lang="zh-CN" altLang="en-US" sz="18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536055" y="1988820"/>
            <a:ext cx="2485390" cy="1040130"/>
          </a:xfrm>
          <a:prstGeom prst="wedgeRoundRectCallout">
            <a:avLst>
              <a:gd name="adj1" fmla="val -68346"/>
              <a:gd name="adj2" fmla="val 805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Eg: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假设此时删除某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件，系统回收了它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占用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15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17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号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2931795" y="2493010"/>
            <a:ext cx="575945" cy="144145"/>
          </a:xfrm>
          <a:prstGeom prst="rightArrow">
            <a:avLst/>
          </a:prstGeom>
          <a:solidFill>
            <a:schemeClr val="accent6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6986" t="1721" b="1568"/>
          <a:stretch>
            <a:fillRect/>
          </a:stretch>
        </p:blipFill>
        <p:spPr>
          <a:xfrm>
            <a:off x="179070" y="692785"/>
            <a:ext cx="2572385" cy="3526790"/>
          </a:xfrm>
          <a:prstGeom prst="rect">
            <a:avLst/>
          </a:prstGeom>
        </p:spPr>
      </p:pic>
      <p:graphicFrame>
        <p:nvGraphicFramePr>
          <p:cNvPr id="14" name="表格 13"/>
          <p:cNvGraphicFramePr/>
          <p:nvPr/>
        </p:nvGraphicFramePr>
        <p:xfrm>
          <a:off x="3568700" y="1009015"/>
          <a:ext cx="244856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230"/>
                <a:gridCol w="11163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第一个空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闲盘块号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空闲盘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块数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1429" r="526"/>
          <a:stretch>
            <a:fillRect/>
          </a:stretch>
        </p:blipFill>
        <p:spPr>
          <a:xfrm>
            <a:off x="221615" y="692785"/>
            <a:ext cx="2492375" cy="2607945"/>
          </a:xfrm>
          <a:prstGeom prst="rect">
            <a:avLst/>
          </a:prstGeom>
        </p:spPr>
      </p:pic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3568700" y="1009015"/>
          <a:ext cx="244856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230"/>
                <a:gridCol w="1116330"/>
              </a:tblGrid>
              <a:tr h="752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第一个空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闲盘块号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空闲盘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块数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483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483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476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483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27630" y="447675"/>
            <a:ext cx="3882390" cy="47244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文件块、磁盘块</a:t>
            </a:r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727710" y="96583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710" y="132588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710" y="168592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710" y="204597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7710" y="240601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7710" y="276606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923925"/>
            <a:ext cx="72771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0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1023</a:t>
            </a:r>
            <a:endParaRPr lang="en-US" altLang="zh-CN" sz="1800"/>
          </a:p>
        </p:txBody>
      </p:sp>
      <p:sp>
        <p:nvSpPr>
          <p:cNvPr id="12" name="矩形 11"/>
          <p:cNvSpPr/>
          <p:nvPr/>
        </p:nvSpPr>
        <p:spPr>
          <a:xfrm>
            <a:off x="727710" y="314134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7710" y="350139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7710" y="386143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7710" y="422148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7710" y="458152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7710" y="494157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27940" y="3126105"/>
            <a:ext cx="727710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10241025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2047</a:t>
            </a:r>
            <a:endParaRPr lang="en-US" altLang="zh-CN" sz="1800"/>
          </a:p>
        </p:txBody>
      </p:sp>
      <p:sp>
        <p:nvSpPr>
          <p:cNvPr id="19" name="矩形 18"/>
          <p:cNvSpPr/>
          <p:nvPr/>
        </p:nvSpPr>
        <p:spPr>
          <a:xfrm>
            <a:off x="727710" y="530161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7710" y="566166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7710" y="602170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610" y="4869815"/>
            <a:ext cx="586740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5955" y="639699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外存</a:t>
            </a:r>
            <a:r>
              <a:rPr lang="en-US" altLang="zh-CN" sz="2000"/>
              <a:t>(</a:t>
            </a:r>
            <a:r>
              <a:rPr lang="zh-CN" altLang="en-US" sz="2000"/>
              <a:t>磁盘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24" name="右大括号 23"/>
          <p:cNvSpPr/>
          <p:nvPr/>
        </p:nvSpPr>
        <p:spPr>
          <a:xfrm>
            <a:off x="2069465" y="1037590"/>
            <a:ext cx="269240" cy="201612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57755" y="1861185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</a:t>
            </a:r>
            <a:r>
              <a:rPr lang="zh-CN" altLang="en-US"/>
              <a:t>号</a:t>
            </a:r>
            <a:r>
              <a:rPr lang="zh-CN" altLang="en-US"/>
              <a:t>块</a:t>
            </a:r>
            <a:endParaRPr lang="zh-CN" altLang="en-US"/>
          </a:p>
        </p:txBody>
      </p:sp>
      <p:sp>
        <p:nvSpPr>
          <p:cNvPr id="26" name="右大括号 25"/>
          <p:cNvSpPr/>
          <p:nvPr/>
        </p:nvSpPr>
        <p:spPr>
          <a:xfrm>
            <a:off x="2061210" y="3269615"/>
            <a:ext cx="269240" cy="164401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57755" y="3917950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号</a:t>
            </a:r>
            <a:r>
              <a:rPr lang="zh-CN" altLang="en-US"/>
              <a:t>块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5400000">
            <a:off x="2442210" y="4507865"/>
            <a:ext cx="539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>
                <a:sym typeface="+mn-ea"/>
              </a:rPr>
              <a:t>...</a:t>
            </a: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610" y="491490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物理地址</a:t>
            </a:r>
            <a:endParaRPr lang="zh-CN" altLang="en-US" sz="2000">
              <a:solidFill>
                <a:srgbClr val="C00000"/>
              </a:solidFill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275965" y="968375"/>
            <a:ext cx="5760085" cy="848360"/>
          </a:xfrm>
          <a:prstGeom prst="wedgeRoundRectCallout">
            <a:avLst>
              <a:gd name="adj1" fmla="val -53326"/>
              <a:gd name="adj2" fmla="val 7911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类似于内存分页，磁盘中的存储单元也会被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分成一个个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。很多操作系统中，磁盘块的大小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内存块、页面的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大小相同。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rcRect l="2139"/>
          <a:stretch>
            <a:fillRect/>
          </a:stretch>
        </p:blipFill>
        <p:spPr>
          <a:xfrm>
            <a:off x="3472180" y="3053715"/>
            <a:ext cx="2781935" cy="322707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779520" y="6323330"/>
            <a:ext cx="2012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外存</a:t>
            </a:r>
            <a:r>
              <a:rPr lang="en-US" altLang="zh-CN"/>
              <a:t>(</a:t>
            </a:r>
            <a:r>
              <a:rPr lang="zh-CN" altLang="en-US"/>
              <a:t>磁盘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3" name="矩形 32"/>
          <p:cNvSpPr/>
          <p:nvPr/>
        </p:nvSpPr>
        <p:spPr>
          <a:xfrm>
            <a:off x="7524115" y="3450590"/>
            <a:ext cx="935990" cy="19443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左右箭头 33"/>
          <p:cNvSpPr/>
          <p:nvPr/>
        </p:nvSpPr>
        <p:spPr>
          <a:xfrm>
            <a:off x="6299835" y="4242435"/>
            <a:ext cx="1152525" cy="215900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24115" y="5394960"/>
            <a:ext cx="858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6" name="圆角矩形标注 35"/>
          <p:cNvSpPr/>
          <p:nvPr/>
        </p:nvSpPr>
        <p:spPr>
          <a:xfrm>
            <a:off x="6299835" y="1916430"/>
            <a:ext cx="2708275" cy="1367790"/>
          </a:xfrm>
          <a:prstGeom prst="wedgeRoundRectCallout">
            <a:avLst>
              <a:gd name="adj1" fmla="val -42966"/>
              <a:gd name="adj2" fmla="val 8207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内存与磁盘之间的数据</a:t>
            </a:r>
            <a:b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交换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写操作、磁盘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I/O)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都是以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为单位进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行的。即每次读入一块，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或每次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写出一块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ldLvl="0" animBg="1"/>
      <p:bldP spid="34" grpId="0" bldLvl="0" animBg="1"/>
      <p:bldP spid="35" grpId="0"/>
      <p:bldP spid="32" grpId="1"/>
      <p:bldP spid="33" grpId="1" animBg="1"/>
      <p:bldP spid="34" grpId="1" animBg="1"/>
      <p:bldP spid="3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空闲</a:t>
            </a:r>
            <a:r>
              <a:rPr lang="zh-CN" altLang="en-US" sz="2000"/>
              <a:t>链表法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334645" y="1558925"/>
            <a:ext cx="1586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空闲链表法</a:t>
            </a:r>
            <a:endParaRPr lang="zh-CN" altLang="en-US" sz="2000"/>
          </a:p>
        </p:txBody>
      </p:sp>
      <p:sp>
        <p:nvSpPr>
          <p:cNvPr id="8" name="左大括号 7"/>
          <p:cNvSpPr/>
          <p:nvPr/>
        </p:nvSpPr>
        <p:spPr>
          <a:xfrm>
            <a:off x="1846580" y="1218565"/>
            <a:ext cx="233680" cy="108013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noFill/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34870" y="1104900"/>
            <a:ext cx="1486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空闲盘块链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2134870" y="1957705"/>
            <a:ext cx="1486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空闲盘</a:t>
            </a:r>
            <a:r>
              <a:rPr lang="zh-CN" altLang="en-US" sz="2000"/>
              <a:t>区链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4150995" y="1104900"/>
            <a:ext cx="3538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以盘块为单位组成一条空闲链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150995" y="1957705"/>
            <a:ext cx="3622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以盘区为单位组成一条</a:t>
            </a:r>
            <a:r>
              <a:rPr lang="zh-CN" altLang="en-US" sz="2000"/>
              <a:t>空闲链</a:t>
            </a:r>
            <a:endParaRPr lang="zh-CN" altLang="en-US" sz="200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3575050" y="1304290"/>
            <a:ext cx="648335" cy="19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直接箭头连接符 14"/>
          <p:cNvCxnSpPr/>
          <p:nvPr/>
        </p:nvCxnSpPr>
        <p:spPr>
          <a:xfrm flipV="1">
            <a:off x="3575050" y="2124075"/>
            <a:ext cx="648335" cy="19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l="1402" t="1239" r="2362" b="537"/>
          <a:stretch>
            <a:fillRect/>
          </a:stretch>
        </p:blipFill>
        <p:spPr>
          <a:xfrm>
            <a:off x="539115" y="2565400"/>
            <a:ext cx="2682875" cy="3072765"/>
          </a:xfrm>
          <a:prstGeom prst="rect">
            <a:avLst/>
          </a:prstGeom>
        </p:spPr>
      </p:pic>
      <p:sp>
        <p:nvSpPr>
          <p:cNvPr id="17" name="圆角矩形标注 16"/>
          <p:cNvSpPr/>
          <p:nvPr/>
        </p:nvSpPr>
        <p:spPr>
          <a:xfrm>
            <a:off x="1115695" y="5638165"/>
            <a:ext cx="1853565" cy="843280"/>
          </a:xfrm>
          <a:prstGeom prst="wedgeRoundRectCallout">
            <a:avLst>
              <a:gd name="adj1" fmla="val 40784"/>
              <a:gd name="adj2" fmla="val -9691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空闲盘块中存储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着下一个空闲盘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 l="1415" t="1266" r="1453"/>
          <a:stretch>
            <a:fillRect/>
          </a:stretch>
        </p:blipFill>
        <p:spPr>
          <a:xfrm>
            <a:off x="3996055" y="2565400"/>
            <a:ext cx="2767330" cy="3117215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6876415" y="4005580"/>
            <a:ext cx="1979295" cy="843280"/>
          </a:xfrm>
          <a:prstGeom prst="wedgeRoundRectCallout">
            <a:avLst>
              <a:gd name="adj1" fmla="val -63763"/>
              <a:gd name="adj2" fmla="val -8268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连续的空闲盘块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成一个空闲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4067810" y="5733415"/>
            <a:ext cx="2980055" cy="843280"/>
          </a:xfrm>
          <a:prstGeom prst="wedgeRoundRectCallout">
            <a:avLst>
              <a:gd name="adj1" fmla="val -2614"/>
              <a:gd name="adj2" fmla="val -968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空闲盘区中的第一个盘块内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记录了盘区的长度、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下一个盘区的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l="1402" t="1239" r="2362" b="537"/>
          <a:stretch>
            <a:fillRect/>
          </a:stretch>
        </p:blipFill>
        <p:spPr>
          <a:xfrm>
            <a:off x="539750" y="1268730"/>
            <a:ext cx="2682875" cy="3072765"/>
          </a:xfrm>
          <a:prstGeom prst="rect">
            <a:avLst/>
          </a:prstGeom>
        </p:spPr>
      </p:pic>
      <p:sp>
        <p:nvSpPr>
          <p:cNvPr id="17" name="圆角矩形标注 16"/>
          <p:cNvSpPr/>
          <p:nvPr/>
        </p:nvSpPr>
        <p:spPr>
          <a:xfrm>
            <a:off x="1116330" y="4341495"/>
            <a:ext cx="1853565" cy="843280"/>
          </a:xfrm>
          <a:prstGeom prst="wedgeRoundRectCallout">
            <a:avLst>
              <a:gd name="adj1" fmla="val 40784"/>
              <a:gd name="adj2" fmla="val -9691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空闲盘块中存储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着下一个空闲盘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179705" y="4077335"/>
            <a:ext cx="746760" cy="431800"/>
          </a:xfrm>
          <a:prstGeom prst="wedgeRoundRectCallout">
            <a:avLst>
              <a:gd name="adj1" fmla="val 51190"/>
              <a:gd name="adj2" fmla="val -8455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链头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635" y="1484630"/>
            <a:ext cx="746760" cy="431800"/>
          </a:xfrm>
          <a:prstGeom prst="wedgeRoundRectCallout">
            <a:avLst>
              <a:gd name="adj1" fmla="val 45238"/>
              <a:gd name="adj2" fmla="val 9705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尾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47720" y="1268730"/>
            <a:ext cx="5644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操作系统保存着</a:t>
            </a:r>
            <a:r>
              <a:rPr lang="zh-CN" altLang="en-US" sz="2000">
                <a:solidFill>
                  <a:srgbClr val="C00000"/>
                </a:solidFill>
              </a:rPr>
              <a:t>链头、链尾指针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8" name="圆角矩形标注 7"/>
          <p:cNvSpPr/>
          <p:nvPr/>
        </p:nvSpPr>
        <p:spPr>
          <a:xfrm>
            <a:off x="5436235" y="3789045"/>
            <a:ext cx="3066415" cy="958850"/>
          </a:xfrm>
          <a:prstGeom prst="wedgeRoundRectCallout">
            <a:avLst>
              <a:gd name="adj1" fmla="val -46766"/>
              <a:gd name="adj2" fmla="val -8409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适用于离散分配的物理结构。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为文件分配多个盘块时可能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要重复多次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空闲</a:t>
            </a:r>
            <a:r>
              <a:rPr lang="zh-CN" altLang="en-US" sz="2000"/>
              <a:t>链表法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3275965" y="1988820"/>
            <a:ext cx="576262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ym typeface="+mn-ea"/>
              </a:rPr>
              <a:t>如何分配：若某文件申请</a:t>
            </a:r>
            <a:r>
              <a:rPr lang="en-US" altLang="zh-CN" sz="2000">
                <a:sym typeface="+mn-ea"/>
              </a:rPr>
              <a:t>K</a:t>
            </a:r>
            <a:r>
              <a:rPr lang="zh-CN" altLang="en-US" sz="2000">
                <a:sym typeface="+mn-ea"/>
              </a:rPr>
              <a:t>个盘块，则从链头开始依次摘下</a:t>
            </a:r>
            <a:r>
              <a:rPr lang="en-US" altLang="zh-CN" sz="2000">
                <a:sym typeface="+mn-ea"/>
              </a:rPr>
              <a:t>K</a:t>
            </a:r>
            <a:r>
              <a:rPr lang="zh-CN" altLang="en-US" sz="2000">
                <a:sym typeface="+mn-ea"/>
              </a:rPr>
              <a:t>个盘块分配，并修改空闲链的链头指针。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如何回收：回收的盘块依次挂到链尾，并修改空闲链的链尾指针。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4" grpId="0" animBg="1"/>
      <p:bldP spid="10" grpId="0"/>
      <p:bldP spid="8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rcRect l="1415" t="1266" r="1453"/>
          <a:stretch>
            <a:fillRect/>
          </a:stretch>
        </p:blipFill>
        <p:spPr>
          <a:xfrm>
            <a:off x="983615" y="1067435"/>
            <a:ext cx="2767330" cy="3117215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3863975" y="1571625"/>
            <a:ext cx="1406525" cy="969645"/>
          </a:xfrm>
          <a:prstGeom prst="wedgeRoundRectCallout">
            <a:avLst>
              <a:gd name="adj1" fmla="val -70948"/>
              <a:gd name="adj2" fmla="val 2157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连续的空闲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成一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个空闲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1055370" y="4235450"/>
            <a:ext cx="2980055" cy="843280"/>
          </a:xfrm>
          <a:prstGeom prst="wedgeRoundRectCallout">
            <a:avLst>
              <a:gd name="adj1" fmla="val -2614"/>
              <a:gd name="adj2" fmla="val -968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空闲盘区中的第一个盘块内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记录了盘区的长度、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下一个盘区的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空闲</a:t>
            </a:r>
            <a:r>
              <a:rPr lang="zh-CN" altLang="en-US" sz="2000"/>
              <a:t>链表法</a:t>
            </a:r>
            <a:endParaRPr lang="zh-CN" altLang="en-US" sz="2000"/>
          </a:p>
        </p:txBody>
      </p:sp>
      <p:sp>
        <p:nvSpPr>
          <p:cNvPr id="2" name="圆角矩形标注 1"/>
          <p:cNvSpPr/>
          <p:nvPr/>
        </p:nvSpPr>
        <p:spPr>
          <a:xfrm>
            <a:off x="3836035" y="2795905"/>
            <a:ext cx="742950" cy="504190"/>
          </a:xfrm>
          <a:prstGeom prst="wedgeRoundRectCallout">
            <a:avLst>
              <a:gd name="adj1" fmla="val -90015"/>
              <a:gd name="adj2" fmla="val -12128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链尾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72390" y="1644015"/>
            <a:ext cx="798195" cy="504190"/>
          </a:xfrm>
          <a:prstGeom prst="wedgeRoundRectCallout">
            <a:avLst>
              <a:gd name="adj1" fmla="val 82060"/>
              <a:gd name="adj2" fmla="val 9068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头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45760" y="1046480"/>
            <a:ext cx="3698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操作系统保存着</a:t>
            </a:r>
            <a:r>
              <a:rPr lang="zh-CN" altLang="en-US">
                <a:solidFill>
                  <a:srgbClr val="C00000"/>
                </a:solidFill>
              </a:rPr>
              <a:t>链头、链尾指针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83530" y="1657985"/>
            <a:ext cx="36626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如何分配：若某文件申请</a:t>
            </a:r>
            <a:r>
              <a:rPr lang="en-US" altLang="zh-CN"/>
              <a:t>K</a:t>
            </a:r>
            <a:r>
              <a:rPr lang="zh-CN" altLang="en-US"/>
              <a:t>个盘块，则可以采用首次适应、最佳适应等算法，从链头开始检索，按照算法规则找到一个大小符合要求的空闲盘区，分配给文件。</a:t>
            </a:r>
            <a:endParaRPr lang="zh-CN" altLang="en-US"/>
          </a:p>
          <a:p>
            <a:r>
              <a:rPr lang="zh-CN" altLang="en-US"/>
              <a:t>若没有合适的连续空闲块，也可以将不同盘区的盘块同时分配给一个文件，注意分配后可能要修改相应的链指针、盘区大小</a:t>
            </a:r>
            <a:r>
              <a:rPr lang="zh-CN" altLang="en-US"/>
              <a:t>等数据。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79620" y="4564380"/>
            <a:ext cx="4396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如何回收：若回收区和某个空闲盘区相邻，则需要将回收区合并到空闲盘区中。若回收区没有和任何空闲区相邻，将回收区作为单独的一个空闲区挂到</a:t>
            </a:r>
            <a:r>
              <a:rPr lang="zh-CN" altLang="en-US"/>
              <a:t>链尾。</a:t>
            </a:r>
            <a:endParaRPr lang="zh-CN" altLang="en-US"/>
          </a:p>
        </p:txBody>
      </p:sp>
      <p:sp>
        <p:nvSpPr>
          <p:cNvPr id="8" name="圆角矩形标注 7"/>
          <p:cNvSpPr/>
          <p:nvPr/>
        </p:nvSpPr>
        <p:spPr>
          <a:xfrm>
            <a:off x="623570" y="5387975"/>
            <a:ext cx="3672205" cy="697865"/>
          </a:xfrm>
          <a:prstGeom prst="wedgeRoundRectCallout">
            <a:avLst>
              <a:gd name="adj1" fmla="val 58922"/>
              <a:gd name="adj2" fmla="val -3707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离散分配、连续分配都适用。为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个文件分配多个盘块时效率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更高。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3" grpId="1" animBg="1"/>
      <p:bldP spid="2" grpId="1" animBg="1"/>
      <p:bldP spid="4" grpId="0"/>
      <p:bldP spid="5" grpId="0"/>
      <p:bldP spid="6" grpId="0"/>
      <p:bldP spid="8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位示图法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1557020"/>
            <a:ext cx="2495550" cy="4066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75" t="4768" r="1170"/>
          <a:stretch>
            <a:fillRect/>
          </a:stretch>
        </p:blipFill>
        <p:spPr>
          <a:xfrm>
            <a:off x="2699385" y="1125220"/>
            <a:ext cx="6370955" cy="1647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10485" y="3022600"/>
            <a:ext cx="6443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位示图：</a:t>
            </a:r>
            <a:r>
              <a:rPr lang="zh-CN" altLang="en-US"/>
              <a:t>每个二进制位对应一个盘块。在本例中，</a:t>
            </a:r>
            <a:r>
              <a:rPr lang="en-US" altLang="zh-CN"/>
              <a:t>“0”</a:t>
            </a:r>
            <a:r>
              <a:rPr lang="zh-CN" altLang="en-US"/>
              <a:t>代表盘块空闲，</a:t>
            </a:r>
            <a:r>
              <a:rPr lang="en-US" altLang="zh-CN"/>
              <a:t>“1”</a:t>
            </a:r>
            <a:r>
              <a:rPr lang="zh-CN" altLang="en-US"/>
              <a:t>代表盘块已分配。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48915" y="1476375"/>
            <a:ext cx="347980" cy="1296035"/>
          </a:xfrm>
          <a:prstGeom prst="rect">
            <a:avLst/>
          </a:prstGeom>
          <a:solidFill>
            <a:schemeClr val="accent5">
              <a:alpha val="57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60065" y="1125220"/>
            <a:ext cx="5976620" cy="360045"/>
          </a:xfrm>
          <a:prstGeom prst="rect">
            <a:avLst/>
          </a:prstGeom>
          <a:solidFill>
            <a:schemeClr val="accent1">
              <a:lumMod val="40000"/>
              <a:lumOff val="60000"/>
              <a:alpha val="46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610485" y="836930"/>
            <a:ext cx="609600" cy="360045"/>
          </a:xfrm>
          <a:prstGeom prst="wedgeRoundRectCallout">
            <a:avLst>
              <a:gd name="adj1" fmla="val -14687"/>
              <a:gd name="adj2" fmla="val 8738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236460" y="692785"/>
            <a:ext cx="609600" cy="360045"/>
          </a:xfrm>
          <a:prstGeom prst="wedgeRoundRectCallout">
            <a:avLst>
              <a:gd name="adj1" fmla="val -14687"/>
              <a:gd name="adj2" fmla="val 8738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位号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10485" y="3933190"/>
            <a:ext cx="64052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位示图一般用连续的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字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来表示，如本例中一个字的字长是</a:t>
            </a:r>
            <a:r>
              <a:rPr lang="en-US" altLang="zh-CN">
                <a:sym typeface="+mn-ea"/>
              </a:rPr>
              <a:t>16</a:t>
            </a:r>
            <a:r>
              <a:rPr lang="zh-CN" altLang="en-US">
                <a:sym typeface="+mn-ea"/>
              </a:rPr>
              <a:t>位，字中的每一位对应一个盘块。因此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可以用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字号、位号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)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对应一个盘块号</a:t>
            </a:r>
            <a:r>
              <a:rPr lang="zh-CN" altLang="en-US">
                <a:sym typeface="+mn-ea"/>
              </a:rPr>
              <a:t>。当然有的题目中也描述为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(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行号，列号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).</a:t>
            </a:r>
            <a:endParaRPr lang="en-US" altLang="zh-CN">
              <a:solidFill>
                <a:srgbClr val="C0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10485" y="5013325"/>
            <a:ext cx="6487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怎样推出盘块号与</a:t>
            </a:r>
            <a:r>
              <a:rPr lang="en-US" altLang="zh-CN"/>
              <a:t>(</a:t>
            </a:r>
            <a:r>
              <a:rPr lang="zh-CN" altLang="en-US"/>
              <a:t>字号，位号</a:t>
            </a:r>
            <a:r>
              <a:rPr lang="en-US" altLang="zh-CN"/>
              <a:t>)</a:t>
            </a:r>
            <a:r>
              <a:rPr lang="zh-CN" altLang="en-US"/>
              <a:t>相互转换的</a:t>
            </a:r>
            <a:r>
              <a:rPr lang="zh-CN" altLang="en-US"/>
              <a:t>公式？</a:t>
            </a:r>
            <a:endParaRPr lang="zh-CN" altLang="en-US"/>
          </a:p>
          <a:p>
            <a:r>
              <a:rPr lang="zh-CN" altLang="en-US"/>
              <a:t>如本例中</a:t>
            </a:r>
            <a:r>
              <a:rPr lang="zh-CN" altLang="en-US">
                <a:solidFill>
                  <a:srgbClr val="C00000"/>
                </a:solidFill>
              </a:rPr>
              <a:t>盘块号、字号、位号从</a:t>
            </a:r>
            <a:r>
              <a:rPr lang="en-US" altLang="zh-CN">
                <a:solidFill>
                  <a:srgbClr val="C00000"/>
                </a:solidFill>
              </a:rPr>
              <a:t>0</a:t>
            </a:r>
            <a:r>
              <a:rPr lang="zh-CN" altLang="en-US">
                <a:solidFill>
                  <a:srgbClr val="C00000"/>
                </a:solidFill>
              </a:rPr>
              <a:t>开始</a:t>
            </a:r>
            <a:r>
              <a:rPr lang="zh-CN" altLang="en-US"/>
              <a:t>，若</a:t>
            </a:r>
            <a:r>
              <a:rPr lang="en-US" altLang="zh-CN"/>
              <a:t>n</a:t>
            </a:r>
            <a:r>
              <a:rPr lang="zh-CN" altLang="en-US"/>
              <a:t>表示字长，则</a:t>
            </a:r>
            <a:r>
              <a:rPr lang="en-US" altLang="zh-CN"/>
              <a:t>...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(</a:t>
            </a:r>
            <a:r>
              <a:rPr lang="zh-CN" altLang="en-US">
                <a:solidFill>
                  <a:srgbClr val="C00000"/>
                </a:solidFill>
              </a:rPr>
              <a:t>字号，位号</a:t>
            </a:r>
            <a:r>
              <a:rPr lang="en-US" altLang="zh-CN">
                <a:solidFill>
                  <a:srgbClr val="C00000"/>
                </a:solidFill>
              </a:rPr>
              <a:t>)=(i, j)</a:t>
            </a:r>
            <a:r>
              <a:rPr lang="zh-CN" altLang="en-US">
                <a:solidFill>
                  <a:srgbClr val="C00000"/>
                </a:solidFill>
              </a:rPr>
              <a:t>的二进制位对应的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盘块号</a:t>
            </a:r>
            <a:r>
              <a:rPr lang="en-US" altLang="zh-CN">
                <a:solidFill>
                  <a:srgbClr val="C00000"/>
                </a:solidFill>
              </a:rPr>
              <a:t> b=ni+j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37485" y="6050280"/>
            <a:ext cx="6155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b</a:t>
            </a:r>
            <a:r>
              <a:rPr lang="zh-CN" altLang="en-US">
                <a:solidFill>
                  <a:schemeClr val="tx1"/>
                </a:solidFill>
              </a:rPr>
              <a:t>号盘块对应的字号</a:t>
            </a:r>
            <a:r>
              <a:rPr lang="en-US" altLang="zh-CN">
                <a:solidFill>
                  <a:schemeClr val="tx1"/>
                </a:solidFill>
              </a:rPr>
              <a:t>i = b/n</a:t>
            </a:r>
            <a:r>
              <a:rPr lang="zh-CN" altLang="en-US">
                <a:solidFill>
                  <a:schemeClr val="tx1"/>
                </a:solidFill>
              </a:rPr>
              <a:t>，位号</a:t>
            </a:r>
            <a:r>
              <a:rPr lang="en-US" altLang="zh-CN">
                <a:solidFill>
                  <a:schemeClr val="tx1"/>
                </a:solidFill>
              </a:rPr>
              <a:t> j = b%n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8" grpId="0" bldLvl="0" animBg="1"/>
      <p:bldP spid="10" grpId="0" bldLvl="0" animBg="1"/>
      <p:bldP spid="12" grpId="0" bldLvl="0" animBg="1"/>
      <p:bldP spid="11" grpId="1" animBg="1"/>
      <p:bldP spid="8" grpId="1" animBg="1"/>
      <p:bldP spid="10" grpId="1" animBg="1"/>
      <p:bldP spid="12" grpId="1" animBg="1"/>
      <p:bldP spid="13" grpId="0"/>
      <p:bldP spid="14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位示图法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1047750"/>
            <a:ext cx="2495550" cy="4066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75" t="4768" r="1170"/>
          <a:stretch>
            <a:fillRect/>
          </a:stretch>
        </p:blipFill>
        <p:spPr>
          <a:xfrm>
            <a:off x="2748915" y="1407795"/>
            <a:ext cx="6370955" cy="1647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60015" y="3305175"/>
            <a:ext cx="6443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位示图：</a:t>
            </a:r>
            <a:r>
              <a:rPr lang="zh-CN" altLang="en-US"/>
              <a:t>每个二进制位对应一个盘块。在本例中，</a:t>
            </a:r>
            <a:r>
              <a:rPr lang="en-US" altLang="zh-CN"/>
              <a:t>“0”</a:t>
            </a:r>
            <a:r>
              <a:rPr lang="zh-CN" altLang="en-US"/>
              <a:t>代表盘块空闲，</a:t>
            </a:r>
            <a:r>
              <a:rPr lang="en-US" altLang="zh-CN"/>
              <a:t>“1”</a:t>
            </a:r>
            <a:r>
              <a:rPr lang="zh-CN" altLang="en-US"/>
              <a:t>代表盘块已分配。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98445" y="1758950"/>
            <a:ext cx="347980" cy="1296035"/>
          </a:xfrm>
          <a:prstGeom prst="rect">
            <a:avLst/>
          </a:prstGeom>
          <a:solidFill>
            <a:schemeClr val="accent5">
              <a:alpha val="57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09595" y="1407795"/>
            <a:ext cx="5976620" cy="360045"/>
          </a:xfrm>
          <a:prstGeom prst="rect">
            <a:avLst/>
          </a:prstGeom>
          <a:solidFill>
            <a:schemeClr val="accent1">
              <a:lumMod val="40000"/>
              <a:lumOff val="60000"/>
              <a:alpha val="46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2660015" y="1119505"/>
            <a:ext cx="609600" cy="360045"/>
          </a:xfrm>
          <a:prstGeom prst="wedgeRoundRectCallout">
            <a:avLst>
              <a:gd name="adj1" fmla="val -14687"/>
              <a:gd name="adj2" fmla="val 8738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285990" y="975360"/>
            <a:ext cx="609600" cy="360045"/>
          </a:xfrm>
          <a:prstGeom prst="wedgeRoundRectCallout">
            <a:avLst>
              <a:gd name="adj1" fmla="val -14687"/>
              <a:gd name="adj2" fmla="val 8738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位号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601345" y="3352165"/>
            <a:ext cx="727075" cy="335280"/>
          </a:xfrm>
          <a:prstGeom prst="wedgeRoundRectCallout">
            <a:avLst>
              <a:gd name="adj1" fmla="val -48435"/>
              <a:gd name="adj2" fmla="val -8882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盘块号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60015" y="4114165"/>
            <a:ext cx="6322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如何分配：若文件需要</a:t>
            </a:r>
            <a:r>
              <a:rPr lang="en-US" altLang="zh-CN"/>
              <a:t>K</a:t>
            </a:r>
            <a:r>
              <a:rPr lang="zh-CN" altLang="en-US"/>
              <a:t>个块，</a:t>
            </a:r>
            <a:r>
              <a:rPr lang="zh-CN" altLang="en-US">
                <a:latin typeface="Calibri" panose="020F0502020204030204" pitchFamily="34" charset="0"/>
              </a:rPr>
              <a:t>①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顺序扫描位示图，找到</a:t>
            </a:r>
            <a:r>
              <a:rPr lang="en-US" altLang="zh-CN">
                <a:latin typeface="Calibri" panose="020F0502020204030204" pitchFamily="34" charset="0"/>
              </a:rPr>
              <a:t>K</a:t>
            </a:r>
            <a:r>
              <a:rPr lang="zh-CN" altLang="en-US">
                <a:latin typeface="Calibri" panose="020F0502020204030204" pitchFamily="34" charset="0"/>
              </a:rPr>
              <a:t>个相邻或不相邻的</a:t>
            </a:r>
            <a:r>
              <a:rPr lang="en-US" altLang="zh-CN">
                <a:latin typeface="Calibri" panose="020F0502020204030204" pitchFamily="34" charset="0"/>
              </a:rPr>
              <a:t>“0”</a:t>
            </a:r>
            <a:r>
              <a:rPr lang="zh-CN" altLang="en-US">
                <a:latin typeface="Calibri" panose="020F0502020204030204" pitchFamily="34" charset="0"/>
              </a:rPr>
              <a:t>；②根据字号、位号算出对应的盘块号，将相应盘块分配给文件；③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将相应位设置为</a:t>
            </a:r>
            <a:r>
              <a:rPr lang="en-US" altLang="zh-CN">
                <a:latin typeface="Calibri" panose="020F0502020204030204" pitchFamily="34" charset="0"/>
              </a:rPr>
              <a:t>“1”.</a:t>
            </a:r>
            <a:endParaRPr lang="en-US" altLang="zh-CN">
              <a:latin typeface="Calibri" panose="020F050202020403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20340" y="5224145"/>
            <a:ext cx="6322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如何回收：</a:t>
            </a:r>
            <a:r>
              <a:rPr lang="zh-CN" altLang="en-US">
                <a:latin typeface="Calibri" panose="020F0502020204030204" pitchFamily="34" charset="0"/>
              </a:rPr>
              <a:t>①</a:t>
            </a:r>
            <a:r>
              <a:rPr lang="en-US" altLang="zh-CN">
                <a:latin typeface="Calibri" panose="020F0502020204030204" pitchFamily="34" charset="0"/>
              </a:rPr>
              <a:t> </a:t>
            </a:r>
            <a:r>
              <a:rPr lang="zh-CN" altLang="en-US">
                <a:latin typeface="Calibri" panose="020F0502020204030204" pitchFamily="34" charset="0"/>
              </a:rPr>
              <a:t>根据回收的盘块号计算出对应的字号、位号；②将相应二进制位设为</a:t>
            </a:r>
            <a:r>
              <a:rPr lang="en-US" altLang="zh-CN">
                <a:latin typeface="Calibri" panose="020F0502020204030204" pitchFamily="34" charset="0"/>
              </a:rPr>
              <a:t>“0”</a:t>
            </a:r>
            <a:endParaRPr lang="en-US" altLang="zh-CN">
              <a:latin typeface="Calibri" panose="020F0502020204030204" pitchFamily="34" charset="0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6117590" y="116840"/>
            <a:ext cx="1812290" cy="602615"/>
          </a:xfrm>
          <a:prstGeom prst="wedgeRoundRectCallout">
            <a:avLst>
              <a:gd name="adj1" fmla="val -63700"/>
              <a:gd name="adj2" fmla="val 4020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连续分配、离散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都适用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8" grpId="1" animBg="1"/>
      <p:bldP spid="10" grpId="1" animBg="1"/>
      <p:bldP spid="12" grpId="1" animBg="1"/>
      <p:bldP spid="20" grpId="0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成组</a:t>
            </a:r>
            <a:r>
              <a:rPr lang="zh-CN" altLang="en-US" sz="2000"/>
              <a:t>链接法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35560" y="836930"/>
            <a:ext cx="9028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空闲表法、空闲链表法不适用于大型文件系统，因为空闲表或空闲链表可能过大。</a:t>
            </a:r>
            <a:r>
              <a:rPr lang="en-US" altLang="zh-CN"/>
              <a:t>UNIX</a:t>
            </a:r>
            <a:r>
              <a:rPr lang="zh-CN" altLang="en-US"/>
              <a:t>系统中采用了</a:t>
            </a:r>
            <a:r>
              <a:rPr lang="zh-CN" altLang="en-US">
                <a:solidFill>
                  <a:srgbClr val="C00000"/>
                </a:solidFill>
              </a:rPr>
              <a:t>成组链接法</a:t>
            </a:r>
            <a:r>
              <a:rPr lang="zh-CN" altLang="en-US"/>
              <a:t>对磁盘空闲块进行</a:t>
            </a:r>
            <a:r>
              <a:rPr lang="zh-CN" altLang="en-US"/>
              <a:t>管理。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560" y="1482090"/>
            <a:ext cx="9028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文件卷的目录区中</a:t>
            </a:r>
            <a:r>
              <a:rPr lang="zh-CN" altLang="en-US"/>
              <a:t>专门用一个磁盘块作为</a:t>
            </a:r>
            <a:r>
              <a:rPr lang="en-US" altLang="zh-CN"/>
              <a:t>“</a:t>
            </a:r>
            <a:r>
              <a:rPr lang="zh-CN" altLang="en-US">
                <a:solidFill>
                  <a:srgbClr val="C00000"/>
                </a:solidFill>
              </a:rPr>
              <a:t>超级块</a:t>
            </a:r>
            <a:r>
              <a:rPr lang="en-US" altLang="zh-CN"/>
              <a:t>”</a:t>
            </a:r>
            <a:r>
              <a:rPr lang="zh-CN" altLang="en-US"/>
              <a:t>，当系统启动时需要将</a:t>
            </a:r>
            <a:r>
              <a:rPr lang="zh-CN" altLang="en-US">
                <a:solidFill>
                  <a:srgbClr val="C00000"/>
                </a:solidFill>
              </a:rPr>
              <a:t>超级块读入内存</a:t>
            </a:r>
            <a:r>
              <a:rPr lang="zh-CN" altLang="en-US"/>
              <a:t>。并且保证内存与外存中的</a:t>
            </a:r>
            <a:r>
              <a:rPr lang="en-US" altLang="zh-CN"/>
              <a:t>“</a:t>
            </a:r>
            <a:r>
              <a:rPr lang="zh-CN" altLang="en-US"/>
              <a:t>超级块</a:t>
            </a:r>
            <a:r>
              <a:rPr lang="en-US" altLang="zh-CN"/>
              <a:t>”</a:t>
            </a:r>
            <a:r>
              <a:rPr lang="zh-CN" altLang="en-US"/>
              <a:t>数据一致。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468" t="8915" r="1274" b="1934"/>
          <a:stretch>
            <a:fillRect/>
          </a:stretch>
        </p:blipFill>
        <p:spPr>
          <a:xfrm>
            <a:off x="539115" y="2493010"/>
            <a:ext cx="3879850" cy="29394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成组</a:t>
            </a:r>
            <a:r>
              <a:rPr lang="zh-CN" altLang="en-US" sz="2000"/>
              <a:t>链接法</a:t>
            </a:r>
            <a:endParaRPr lang="zh-CN" altLang="en-US" sz="2000"/>
          </a:p>
        </p:txBody>
      </p:sp>
      <p:graphicFrame>
        <p:nvGraphicFramePr>
          <p:cNvPr id="2" name="表格 1"/>
          <p:cNvGraphicFramePr/>
          <p:nvPr/>
        </p:nvGraphicFramePr>
        <p:xfrm>
          <a:off x="1259840" y="2271395"/>
          <a:ext cx="107378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7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300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66190" y="189738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超级块</a:t>
            </a:r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1270" y="2199640"/>
            <a:ext cx="1078230" cy="628650"/>
          </a:xfrm>
          <a:prstGeom prst="wedgeRoundRectCallout">
            <a:avLst>
              <a:gd name="adj1" fmla="val 68885"/>
              <a:gd name="adj2" fmla="val -989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下一组空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35560" y="3213100"/>
            <a:ext cx="1078230" cy="628650"/>
          </a:xfrm>
          <a:prstGeom prst="wedgeRoundRectCallout">
            <a:avLst>
              <a:gd name="adj1" fmla="val 69611"/>
              <a:gd name="adj2" fmla="val -550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131820" y="1356360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400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131820" y="98806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300</a:t>
            </a:r>
            <a:endParaRPr lang="en-US" altLang="zh-CN" b="0" i="1"/>
          </a:p>
        </p:txBody>
      </p:sp>
      <p:sp>
        <p:nvSpPr>
          <p:cNvPr id="10" name="文本框 9"/>
          <p:cNvSpPr txBox="1"/>
          <p:nvPr/>
        </p:nvSpPr>
        <p:spPr>
          <a:xfrm>
            <a:off x="3133090" y="33807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299</a:t>
            </a:r>
            <a:endParaRPr lang="en-US" altLang="zh-CN" b="0" i="1"/>
          </a:p>
        </p:txBody>
      </p:sp>
      <p:sp>
        <p:nvSpPr>
          <p:cNvPr id="12" name="矩形 11"/>
          <p:cNvSpPr/>
          <p:nvPr/>
        </p:nvSpPr>
        <p:spPr>
          <a:xfrm>
            <a:off x="3133090" y="37172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33090" y="474916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202</a:t>
            </a:r>
            <a:endParaRPr lang="en-US" altLang="zh-CN" b="0" i="1"/>
          </a:p>
        </p:txBody>
      </p:sp>
      <p:sp>
        <p:nvSpPr>
          <p:cNvPr id="14" name="矩形 13"/>
          <p:cNvSpPr/>
          <p:nvPr/>
        </p:nvSpPr>
        <p:spPr>
          <a:xfrm>
            <a:off x="3133090" y="50857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1820" y="570230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201</a:t>
            </a:r>
            <a:endParaRPr lang="en-US" altLang="zh-CN" b="0" i="1"/>
          </a:p>
        </p:txBody>
      </p:sp>
      <p:sp>
        <p:nvSpPr>
          <p:cNvPr id="16" name="矩形 15"/>
          <p:cNvSpPr/>
          <p:nvPr/>
        </p:nvSpPr>
        <p:spPr>
          <a:xfrm>
            <a:off x="3131820" y="603885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334895" y="1412875"/>
            <a:ext cx="796925" cy="14179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直接箭头连接符 17"/>
          <p:cNvCxnSpPr/>
          <p:nvPr/>
        </p:nvCxnSpPr>
        <p:spPr>
          <a:xfrm>
            <a:off x="2334895" y="3196590"/>
            <a:ext cx="796925" cy="5207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直接箭头连接符 18"/>
          <p:cNvCxnSpPr/>
          <p:nvPr/>
        </p:nvCxnSpPr>
        <p:spPr>
          <a:xfrm>
            <a:off x="2334895" y="3980815"/>
            <a:ext cx="796925" cy="11049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2334895" y="4369435"/>
            <a:ext cx="796925" cy="17240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 rot="5400000">
            <a:off x="3383915" y="4357370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22" name="圆角矩形标注 21"/>
          <p:cNvSpPr/>
          <p:nvPr/>
        </p:nvSpPr>
        <p:spPr>
          <a:xfrm>
            <a:off x="2267585" y="836930"/>
            <a:ext cx="805180" cy="434975"/>
          </a:xfrm>
          <a:prstGeom prst="wedgeRoundRectCallout">
            <a:avLst>
              <a:gd name="adj1" fmla="val 73501"/>
              <a:gd name="adj2" fmla="val 175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表格 22"/>
          <p:cNvGraphicFramePr/>
          <p:nvPr>
            <p:custDataLst>
              <p:tags r:id="rId2"/>
            </p:custDataLst>
          </p:nvPr>
        </p:nvGraphicFramePr>
        <p:xfrm>
          <a:off x="4787900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7900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787900" y="99123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400</a:t>
            </a:r>
            <a:endParaRPr lang="en-US" altLang="zh-CN" b="0" i="1"/>
          </a:p>
        </p:txBody>
      </p:sp>
      <p:sp>
        <p:nvSpPr>
          <p:cNvPr id="25" name="文本框 24"/>
          <p:cNvSpPr txBox="1"/>
          <p:nvPr/>
        </p:nvSpPr>
        <p:spPr>
          <a:xfrm>
            <a:off x="4789170" y="338391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399</a:t>
            </a:r>
            <a:endParaRPr lang="en-US" altLang="zh-CN" b="0" i="1"/>
          </a:p>
        </p:txBody>
      </p:sp>
      <p:sp>
        <p:nvSpPr>
          <p:cNvPr id="26" name="矩形 25"/>
          <p:cNvSpPr/>
          <p:nvPr/>
        </p:nvSpPr>
        <p:spPr>
          <a:xfrm>
            <a:off x="4789170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89170" y="47523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302</a:t>
            </a:r>
            <a:endParaRPr lang="en-US" altLang="zh-CN" b="0" i="1"/>
          </a:p>
        </p:txBody>
      </p:sp>
      <p:sp>
        <p:nvSpPr>
          <p:cNvPr id="28" name="矩形 27"/>
          <p:cNvSpPr/>
          <p:nvPr/>
        </p:nvSpPr>
        <p:spPr>
          <a:xfrm>
            <a:off x="4789170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87900" y="570547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301</a:t>
            </a:r>
            <a:endParaRPr lang="en-US" altLang="zh-CN" b="0" i="1"/>
          </a:p>
        </p:txBody>
      </p:sp>
      <p:sp>
        <p:nvSpPr>
          <p:cNvPr id="30" name="矩形 29"/>
          <p:cNvSpPr/>
          <p:nvPr/>
        </p:nvSpPr>
        <p:spPr>
          <a:xfrm>
            <a:off x="4787900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3923665" y="1416050"/>
            <a:ext cx="864235" cy="5010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2" name="直接箭头连接符 31"/>
          <p:cNvCxnSpPr>
            <a:stCxn id="6" idx="3"/>
          </p:cNvCxnSpPr>
          <p:nvPr/>
        </p:nvCxnSpPr>
        <p:spPr>
          <a:xfrm>
            <a:off x="3914775" y="2308860"/>
            <a:ext cx="873125" cy="14116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直接箭头连接符 33"/>
          <p:cNvCxnSpPr/>
          <p:nvPr/>
        </p:nvCxnSpPr>
        <p:spPr>
          <a:xfrm>
            <a:off x="3923665" y="3068955"/>
            <a:ext cx="864235" cy="30276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5" name="文本框 34"/>
          <p:cNvSpPr txBox="1"/>
          <p:nvPr/>
        </p:nvSpPr>
        <p:spPr>
          <a:xfrm rot="5400000">
            <a:off x="5039995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5652135" y="198882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622290" y="378904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5607050" y="515747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5600065" y="616521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graphicFrame>
        <p:nvGraphicFramePr>
          <p:cNvPr id="40" name="表格 39"/>
          <p:cNvGraphicFramePr/>
          <p:nvPr>
            <p:custDataLst>
              <p:tags r:id="rId3"/>
            </p:custDataLst>
          </p:nvPr>
        </p:nvGraphicFramePr>
        <p:xfrm>
          <a:off x="6249035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6249035" y="991235"/>
            <a:ext cx="781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7900</a:t>
            </a:r>
            <a:endParaRPr lang="en-US" altLang="zh-CN" b="0" i="1"/>
          </a:p>
        </p:txBody>
      </p:sp>
      <p:sp>
        <p:nvSpPr>
          <p:cNvPr id="42" name="文本框 41"/>
          <p:cNvSpPr txBox="1"/>
          <p:nvPr/>
        </p:nvSpPr>
        <p:spPr>
          <a:xfrm>
            <a:off x="6249035" y="338391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7899</a:t>
            </a:r>
            <a:endParaRPr lang="en-US" altLang="zh-CN" b="0" i="1"/>
          </a:p>
        </p:txBody>
      </p:sp>
      <p:sp>
        <p:nvSpPr>
          <p:cNvPr id="43" name="矩形 42"/>
          <p:cNvSpPr/>
          <p:nvPr/>
        </p:nvSpPr>
        <p:spPr>
          <a:xfrm>
            <a:off x="6250305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50305" y="475234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7802</a:t>
            </a:r>
            <a:endParaRPr lang="en-US" altLang="zh-CN" b="0" i="1"/>
          </a:p>
        </p:txBody>
      </p:sp>
      <p:sp>
        <p:nvSpPr>
          <p:cNvPr id="45" name="矩形 44"/>
          <p:cNvSpPr/>
          <p:nvPr/>
        </p:nvSpPr>
        <p:spPr>
          <a:xfrm>
            <a:off x="6250305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249035" y="570547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7801</a:t>
            </a:r>
            <a:endParaRPr lang="en-US" altLang="zh-CN" b="0" i="1"/>
          </a:p>
        </p:txBody>
      </p:sp>
      <p:sp>
        <p:nvSpPr>
          <p:cNvPr id="47" name="矩形 46"/>
          <p:cNvSpPr/>
          <p:nvPr/>
        </p:nvSpPr>
        <p:spPr>
          <a:xfrm>
            <a:off x="6249035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 rot="5400000">
            <a:off x="6501130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49" name="圆角矩形标注 48"/>
          <p:cNvSpPr/>
          <p:nvPr/>
        </p:nvSpPr>
        <p:spPr>
          <a:xfrm>
            <a:off x="7235825" y="991235"/>
            <a:ext cx="1910715" cy="863600"/>
          </a:xfrm>
          <a:prstGeom prst="wedgeRoundRectCallout">
            <a:avLst>
              <a:gd name="adj1" fmla="val -57178"/>
              <a:gd name="adj2" fmla="val 6683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若已经没有下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一组空闲块，此处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设为某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特殊值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883525" y="251650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9999</a:t>
            </a:r>
            <a:endParaRPr lang="en-US" altLang="zh-CN" b="0" i="1"/>
          </a:p>
        </p:txBody>
      </p:sp>
      <p:sp>
        <p:nvSpPr>
          <p:cNvPr id="51" name="矩形 50"/>
          <p:cNvSpPr/>
          <p:nvPr/>
        </p:nvSpPr>
        <p:spPr>
          <a:xfrm>
            <a:off x="7884795" y="285305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84795" y="388493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9902</a:t>
            </a:r>
            <a:endParaRPr lang="en-US" altLang="zh-CN" b="0" i="1"/>
          </a:p>
        </p:txBody>
      </p:sp>
      <p:sp>
        <p:nvSpPr>
          <p:cNvPr id="53" name="矩形 52"/>
          <p:cNvSpPr/>
          <p:nvPr/>
        </p:nvSpPr>
        <p:spPr>
          <a:xfrm>
            <a:off x="7884795" y="422148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883525" y="483806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9901</a:t>
            </a:r>
            <a:endParaRPr lang="en-US" altLang="zh-CN" b="0" i="1"/>
          </a:p>
        </p:txBody>
      </p:sp>
      <p:sp>
        <p:nvSpPr>
          <p:cNvPr id="55" name="矩形 54"/>
          <p:cNvSpPr/>
          <p:nvPr/>
        </p:nvSpPr>
        <p:spPr>
          <a:xfrm>
            <a:off x="7883525" y="51746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 rot="5400000">
            <a:off x="8135620" y="349313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57" name="直接箭头连接符 56"/>
          <p:cNvCxnSpPr>
            <a:stCxn id="40" idx="3"/>
            <a:endCxn id="51" idx="1"/>
          </p:cNvCxnSpPr>
          <p:nvPr/>
        </p:nvCxnSpPr>
        <p:spPr>
          <a:xfrm>
            <a:off x="7031990" y="2312035"/>
            <a:ext cx="852805" cy="8413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8" name="直接箭头连接符 57"/>
          <p:cNvCxnSpPr>
            <a:endCxn id="55" idx="1"/>
          </p:cNvCxnSpPr>
          <p:nvPr/>
        </p:nvCxnSpPr>
        <p:spPr>
          <a:xfrm>
            <a:off x="7026910" y="3058795"/>
            <a:ext cx="856615" cy="24161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0" name="圆角矩形标注 59"/>
          <p:cNvSpPr/>
          <p:nvPr/>
        </p:nvSpPr>
        <p:spPr>
          <a:xfrm>
            <a:off x="35560" y="548640"/>
            <a:ext cx="2102485" cy="981710"/>
          </a:xfrm>
          <a:prstGeom prst="wedgeRoundRectCallout">
            <a:avLst>
              <a:gd name="adj1" fmla="val 90380"/>
              <a:gd name="adj2" fmla="val 12031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注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一个分组中的块号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不需要连续，此处只为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方便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衡量分组数量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 animBg="1"/>
      <p:bldP spid="13" grpId="0"/>
      <p:bldP spid="14" grpId="0" animBg="1"/>
      <p:bldP spid="15" grpId="0"/>
      <p:bldP spid="16" grpId="0" animBg="1"/>
      <p:bldP spid="21" grpId="0"/>
      <p:bldP spid="22" grpId="0" bldLvl="0" animBg="1"/>
      <p:bldP spid="24" grpId="0"/>
      <p:bldP spid="25" grpId="0"/>
      <p:bldP spid="26" grpId="0" animBg="1"/>
      <p:bldP spid="27" grpId="0"/>
      <p:bldP spid="28" grpId="0" animBg="1"/>
      <p:bldP spid="29" grpId="0"/>
      <p:bldP spid="30" grpId="0" animBg="1"/>
      <p:bldP spid="35" grpId="0"/>
      <p:bldP spid="41" grpId="0"/>
      <p:bldP spid="42" grpId="0"/>
      <p:bldP spid="43" grpId="0" bldLvl="0" animBg="1"/>
      <p:bldP spid="44" grpId="0"/>
      <p:bldP spid="45" grpId="0" bldLvl="0" animBg="1"/>
      <p:bldP spid="46" grpId="0"/>
      <p:bldP spid="47" grpId="0" bldLvl="0" animBg="1"/>
      <p:bldP spid="48" grpId="0"/>
      <p:bldP spid="36" grpId="0"/>
      <p:bldP spid="37" grpId="0"/>
      <p:bldP spid="38" grpId="0"/>
      <p:bldP spid="39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6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Rectangle 2"/>
          <p:cNvSpPr>
            <a:spLocks noGrp="1"/>
          </p:cNvSpPr>
          <p:nvPr>
            <p:ph idx="1"/>
          </p:nvPr>
        </p:nvSpPr>
        <p:spPr>
          <a:xfrm>
            <a:off x="250825" y="620713"/>
            <a:ext cx="8569325" cy="6048375"/>
          </a:xfrm>
        </p:spPr>
        <p:txBody>
          <a:bodyPr wrap="square" lIns="91440" tIns="45720" rIns="91440" bIns="45720" anchor="t" anchorCtr="0"/>
          <a:p>
            <a:pPr marL="533400" indent="-533400" eaLnBrk="1" hangingPunct="1"/>
            <a:r>
              <a:rPr lang="zh-CN" altLang="en-US" sz="2400" dirty="0"/>
              <a:t>空闲盘块的组织</a:t>
            </a:r>
            <a:endParaRPr lang="zh-CN" altLang="en-US" sz="2400" dirty="0"/>
          </a:p>
          <a:p>
            <a:pPr marL="914400" lvl="1" indent="-457200" eaLnBrk="1" hangingPunct="1">
              <a:buAutoNum type="arabicPeriod"/>
            </a:pPr>
            <a:r>
              <a:rPr lang="zh-CN" altLang="en-US" dirty="0"/>
              <a:t>空闲盘块号栈。用于存放当前可用的一组空闲盘块号，以及栈中尚有的空闲盘块数。最多</a:t>
            </a:r>
            <a:r>
              <a:rPr lang="en-US" altLang="zh-CN" dirty="0"/>
              <a:t>100</a:t>
            </a:r>
            <a:r>
              <a:rPr lang="zh-CN" altLang="en-US" dirty="0"/>
              <a:t>个。</a:t>
            </a:r>
            <a:endParaRPr lang="zh-CN" altLang="en-US" dirty="0"/>
          </a:p>
          <a:p>
            <a:pPr marL="914400" lvl="1" indent="-457200" eaLnBrk="1" hangingPunct="1">
              <a:buAutoNum type="arabicPeriod"/>
            </a:pPr>
            <a:r>
              <a:rPr lang="zh-CN" altLang="en-US" dirty="0"/>
              <a:t>所有空闲盘块分为若干组。每组最多</a:t>
            </a:r>
            <a:r>
              <a:rPr lang="en-US" altLang="zh-CN" dirty="0"/>
              <a:t>100</a:t>
            </a:r>
            <a:r>
              <a:rPr lang="zh-CN" altLang="en-US" dirty="0"/>
              <a:t>个空闲盘块。</a:t>
            </a:r>
            <a:endParaRPr lang="zh-CN" altLang="en-US" dirty="0"/>
          </a:p>
          <a:p>
            <a:pPr marL="914400" lvl="1" indent="-457200" eaLnBrk="1" hangingPunct="1">
              <a:buAutoNum type="arabicPeriod"/>
            </a:pPr>
            <a:r>
              <a:rPr lang="zh-CN" altLang="en-US" dirty="0"/>
              <a:t>将每一组含有的盘块总数</a:t>
            </a:r>
            <a:r>
              <a:rPr lang="en-US" altLang="zh-CN" dirty="0"/>
              <a:t>N</a:t>
            </a:r>
            <a:r>
              <a:rPr lang="zh-CN" altLang="en-US" dirty="0"/>
              <a:t>和该组的所有盘块号，记入其前一组的第一个盘块中，这样，由各组的第一个盘块链成一个链。</a:t>
            </a:r>
            <a:endParaRPr lang="zh-CN" altLang="en-US" dirty="0"/>
          </a:p>
          <a:p>
            <a:pPr marL="914400" lvl="1" indent="-457200" eaLnBrk="1" hangingPunct="1">
              <a:buAutoNum type="arabicPeriod"/>
            </a:pPr>
            <a:r>
              <a:rPr lang="zh-CN" altLang="en-US" dirty="0"/>
              <a:t>第一组的盘块总数和盘块号，记入空闲盘块栈中，作为当前可分配盘块。</a:t>
            </a:r>
            <a:endParaRPr lang="zh-CN" altLang="en-US" dirty="0"/>
          </a:p>
          <a:p>
            <a:pPr marL="914400" lvl="1" indent="-457200" eaLnBrk="1" hangingPunct="1">
              <a:buAutoNum type="arabicPeriod"/>
            </a:pPr>
            <a:r>
              <a:rPr lang="zh-CN" altLang="en-US" dirty="0"/>
              <a:t>最后一组只有</a:t>
            </a:r>
            <a:r>
              <a:rPr lang="en-US" altLang="zh-CN" dirty="0"/>
              <a:t>99</a:t>
            </a:r>
            <a:r>
              <a:rPr lang="zh-CN" altLang="en-US" dirty="0"/>
              <a:t>个盘块号，最后一个盘块号为</a:t>
            </a:r>
            <a:r>
              <a:rPr lang="en-US" altLang="zh-CN" dirty="0"/>
              <a:t>0</a:t>
            </a:r>
            <a:r>
              <a:rPr lang="zh-CN" altLang="en-US" dirty="0"/>
              <a:t>，代表链表结束。</a:t>
            </a:r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成组</a:t>
            </a:r>
            <a:r>
              <a:rPr lang="zh-CN" altLang="en-US" sz="2000"/>
              <a:t>链接法</a:t>
            </a:r>
            <a:endParaRPr lang="zh-CN" altLang="en-US" sz="2000"/>
          </a:p>
        </p:txBody>
      </p:sp>
      <p:graphicFrame>
        <p:nvGraphicFramePr>
          <p:cNvPr id="2" name="表格 1"/>
          <p:cNvGraphicFramePr/>
          <p:nvPr/>
        </p:nvGraphicFramePr>
        <p:xfrm>
          <a:off x="1259840" y="2271395"/>
          <a:ext cx="107378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7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300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66190" y="189738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超级块</a:t>
            </a:r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1270" y="2199640"/>
            <a:ext cx="1078230" cy="628650"/>
          </a:xfrm>
          <a:prstGeom prst="wedgeRoundRectCallout">
            <a:avLst>
              <a:gd name="adj1" fmla="val 68885"/>
              <a:gd name="adj2" fmla="val -989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下一组空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35560" y="3213100"/>
            <a:ext cx="1078230" cy="628650"/>
          </a:xfrm>
          <a:prstGeom prst="wedgeRoundRectCallout">
            <a:avLst>
              <a:gd name="adj1" fmla="val 69611"/>
              <a:gd name="adj2" fmla="val -550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131820" y="1356360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400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131820" y="98806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300</a:t>
            </a:r>
            <a:endParaRPr lang="en-US" altLang="zh-CN" b="0" i="1"/>
          </a:p>
        </p:txBody>
      </p:sp>
      <p:sp>
        <p:nvSpPr>
          <p:cNvPr id="10" name="文本框 9"/>
          <p:cNvSpPr txBox="1"/>
          <p:nvPr/>
        </p:nvSpPr>
        <p:spPr>
          <a:xfrm>
            <a:off x="3133090" y="33807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299</a:t>
            </a:r>
            <a:endParaRPr lang="en-US" altLang="zh-CN" b="0" i="1"/>
          </a:p>
        </p:txBody>
      </p:sp>
      <p:sp>
        <p:nvSpPr>
          <p:cNvPr id="12" name="矩形 11"/>
          <p:cNvSpPr/>
          <p:nvPr/>
        </p:nvSpPr>
        <p:spPr>
          <a:xfrm>
            <a:off x="3133090" y="37172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33090" y="474916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202</a:t>
            </a:r>
            <a:endParaRPr lang="en-US" altLang="zh-CN" b="0" i="1"/>
          </a:p>
        </p:txBody>
      </p:sp>
      <p:sp>
        <p:nvSpPr>
          <p:cNvPr id="14" name="矩形 13"/>
          <p:cNvSpPr/>
          <p:nvPr/>
        </p:nvSpPr>
        <p:spPr>
          <a:xfrm>
            <a:off x="3133090" y="50857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1820" y="570230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201</a:t>
            </a:r>
            <a:endParaRPr lang="en-US" altLang="zh-CN" b="0" i="1"/>
          </a:p>
        </p:txBody>
      </p:sp>
      <p:sp>
        <p:nvSpPr>
          <p:cNvPr id="16" name="矩形 15"/>
          <p:cNvSpPr/>
          <p:nvPr/>
        </p:nvSpPr>
        <p:spPr>
          <a:xfrm>
            <a:off x="3131820" y="603885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334895" y="1412875"/>
            <a:ext cx="796925" cy="14179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直接箭头连接符 17"/>
          <p:cNvCxnSpPr/>
          <p:nvPr/>
        </p:nvCxnSpPr>
        <p:spPr>
          <a:xfrm>
            <a:off x="2334895" y="3196590"/>
            <a:ext cx="796925" cy="5207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直接箭头连接符 18"/>
          <p:cNvCxnSpPr/>
          <p:nvPr/>
        </p:nvCxnSpPr>
        <p:spPr>
          <a:xfrm>
            <a:off x="2334895" y="3980815"/>
            <a:ext cx="796925" cy="11049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2334895" y="4369435"/>
            <a:ext cx="796925" cy="17240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 rot="5400000">
            <a:off x="3383915" y="4357370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22" name="圆角矩形标注 21"/>
          <p:cNvSpPr/>
          <p:nvPr/>
        </p:nvSpPr>
        <p:spPr>
          <a:xfrm>
            <a:off x="2267585" y="836930"/>
            <a:ext cx="805180" cy="434975"/>
          </a:xfrm>
          <a:prstGeom prst="wedgeRoundRectCallout">
            <a:avLst>
              <a:gd name="adj1" fmla="val 73501"/>
              <a:gd name="adj2" fmla="val 175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表格 22"/>
          <p:cNvGraphicFramePr/>
          <p:nvPr>
            <p:custDataLst>
              <p:tags r:id="rId2"/>
            </p:custDataLst>
          </p:nvPr>
        </p:nvGraphicFramePr>
        <p:xfrm>
          <a:off x="4787900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7900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787900" y="99123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400</a:t>
            </a:r>
            <a:endParaRPr lang="en-US" altLang="zh-CN" b="0" i="1"/>
          </a:p>
        </p:txBody>
      </p:sp>
      <p:sp>
        <p:nvSpPr>
          <p:cNvPr id="25" name="文本框 24"/>
          <p:cNvSpPr txBox="1"/>
          <p:nvPr/>
        </p:nvSpPr>
        <p:spPr>
          <a:xfrm>
            <a:off x="4789170" y="338391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399</a:t>
            </a:r>
            <a:endParaRPr lang="en-US" altLang="zh-CN" b="0" i="1"/>
          </a:p>
        </p:txBody>
      </p:sp>
      <p:sp>
        <p:nvSpPr>
          <p:cNvPr id="26" name="矩形 25"/>
          <p:cNvSpPr/>
          <p:nvPr/>
        </p:nvSpPr>
        <p:spPr>
          <a:xfrm>
            <a:off x="4789170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89170" y="47523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302</a:t>
            </a:r>
            <a:endParaRPr lang="en-US" altLang="zh-CN" b="0" i="1"/>
          </a:p>
        </p:txBody>
      </p:sp>
      <p:sp>
        <p:nvSpPr>
          <p:cNvPr id="28" name="矩形 27"/>
          <p:cNvSpPr/>
          <p:nvPr/>
        </p:nvSpPr>
        <p:spPr>
          <a:xfrm>
            <a:off x="4789170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87900" y="570547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301</a:t>
            </a:r>
            <a:endParaRPr lang="en-US" altLang="zh-CN" b="0" i="1"/>
          </a:p>
        </p:txBody>
      </p:sp>
      <p:sp>
        <p:nvSpPr>
          <p:cNvPr id="30" name="矩形 29"/>
          <p:cNvSpPr/>
          <p:nvPr/>
        </p:nvSpPr>
        <p:spPr>
          <a:xfrm>
            <a:off x="4787900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3923665" y="1416050"/>
            <a:ext cx="864235" cy="5010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2" name="直接箭头连接符 31"/>
          <p:cNvCxnSpPr>
            <a:stCxn id="6" idx="3"/>
          </p:cNvCxnSpPr>
          <p:nvPr/>
        </p:nvCxnSpPr>
        <p:spPr>
          <a:xfrm>
            <a:off x="3914775" y="2308860"/>
            <a:ext cx="873125" cy="14116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直接箭头连接符 33"/>
          <p:cNvCxnSpPr/>
          <p:nvPr/>
        </p:nvCxnSpPr>
        <p:spPr>
          <a:xfrm>
            <a:off x="3923665" y="3068955"/>
            <a:ext cx="864235" cy="30276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5" name="文本框 34"/>
          <p:cNvSpPr txBox="1"/>
          <p:nvPr/>
        </p:nvSpPr>
        <p:spPr>
          <a:xfrm rot="5400000">
            <a:off x="5039995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5600065" y="198882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570220" y="378904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5554980" y="515747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5547995" y="616521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graphicFrame>
        <p:nvGraphicFramePr>
          <p:cNvPr id="40" name="表格 39"/>
          <p:cNvGraphicFramePr/>
          <p:nvPr>
            <p:custDataLst>
              <p:tags r:id="rId3"/>
            </p:custDataLst>
          </p:nvPr>
        </p:nvGraphicFramePr>
        <p:xfrm>
          <a:off x="6165215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6165215" y="991235"/>
            <a:ext cx="781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7900</a:t>
            </a:r>
            <a:endParaRPr lang="en-US" altLang="zh-CN" b="0" i="1"/>
          </a:p>
        </p:txBody>
      </p:sp>
      <p:sp>
        <p:nvSpPr>
          <p:cNvPr id="42" name="文本框 41"/>
          <p:cNvSpPr txBox="1"/>
          <p:nvPr/>
        </p:nvSpPr>
        <p:spPr>
          <a:xfrm>
            <a:off x="6165215" y="338391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7899</a:t>
            </a:r>
            <a:endParaRPr lang="en-US" altLang="zh-CN" b="0" i="1"/>
          </a:p>
        </p:txBody>
      </p:sp>
      <p:sp>
        <p:nvSpPr>
          <p:cNvPr id="43" name="矩形 42"/>
          <p:cNvSpPr/>
          <p:nvPr/>
        </p:nvSpPr>
        <p:spPr>
          <a:xfrm>
            <a:off x="6166485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66485" y="475234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7802</a:t>
            </a:r>
            <a:endParaRPr lang="en-US" altLang="zh-CN" b="0" i="1"/>
          </a:p>
        </p:txBody>
      </p:sp>
      <p:sp>
        <p:nvSpPr>
          <p:cNvPr id="45" name="矩形 44"/>
          <p:cNvSpPr/>
          <p:nvPr/>
        </p:nvSpPr>
        <p:spPr>
          <a:xfrm>
            <a:off x="6166485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5215" y="570547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7801</a:t>
            </a:r>
            <a:endParaRPr lang="en-US" altLang="zh-CN" b="0" i="1"/>
          </a:p>
        </p:txBody>
      </p:sp>
      <p:sp>
        <p:nvSpPr>
          <p:cNvPr id="47" name="矩形 46"/>
          <p:cNvSpPr/>
          <p:nvPr/>
        </p:nvSpPr>
        <p:spPr>
          <a:xfrm>
            <a:off x="6165215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 rot="5400000">
            <a:off x="6417310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7799705" y="251650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9999</a:t>
            </a:r>
            <a:endParaRPr lang="en-US" altLang="zh-CN" b="0" i="1"/>
          </a:p>
        </p:txBody>
      </p:sp>
      <p:sp>
        <p:nvSpPr>
          <p:cNvPr id="51" name="矩形 50"/>
          <p:cNvSpPr/>
          <p:nvPr/>
        </p:nvSpPr>
        <p:spPr>
          <a:xfrm>
            <a:off x="7800975" y="285305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00975" y="388493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9902</a:t>
            </a:r>
            <a:endParaRPr lang="en-US" altLang="zh-CN" b="0" i="1"/>
          </a:p>
        </p:txBody>
      </p:sp>
      <p:sp>
        <p:nvSpPr>
          <p:cNvPr id="53" name="矩形 52"/>
          <p:cNvSpPr/>
          <p:nvPr/>
        </p:nvSpPr>
        <p:spPr>
          <a:xfrm>
            <a:off x="7800975" y="422148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99705" y="483806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9901</a:t>
            </a:r>
            <a:endParaRPr lang="en-US" altLang="zh-CN" b="0" i="1"/>
          </a:p>
        </p:txBody>
      </p:sp>
      <p:sp>
        <p:nvSpPr>
          <p:cNvPr id="55" name="矩形 54"/>
          <p:cNvSpPr/>
          <p:nvPr/>
        </p:nvSpPr>
        <p:spPr>
          <a:xfrm>
            <a:off x="7799705" y="51746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 rot="5400000">
            <a:off x="8051800" y="349313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57" name="直接箭头连接符 56"/>
          <p:cNvCxnSpPr>
            <a:stCxn id="40" idx="3"/>
            <a:endCxn id="51" idx="1"/>
          </p:cNvCxnSpPr>
          <p:nvPr/>
        </p:nvCxnSpPr>
        <p:spPr>
          <a:xfrm>
            <a:off x="6948170" y="2312035"/>
            <a:ext cx="852805" cy="8413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8" name="直接箭头连接符 57"/>
          <p:cNvCxnSpPr>
            <a:endCxn id="55" idx="1"/>
          </p:cNvCxnSpPr>
          <p:nvPr/>
        </p:nvCxnSpPr>
        <p:spPr>
          <a:xfrm>
            <a:off x="6943090" y="3058795"/>
            <a:ext cx="856615" cy="24161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6948170" y="476885"/>
            <a:ext cx="22815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如何分配？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e.g., </a:t>
            </a:r>
            <a:r>
              <a:rPr lang="zh-CN" altLang="en-US">
                <a:solidFill>
                  <a:srgbClr val="C00000"/>
                </a:solidFill>
              </a:rPr>
              <a:t>需要</a:t>
            </a:r>
            <a:r>
              <a:rPr lang="en-US" altLang="zh-CN">
                <a:solidFill>
                  <a:srgbClr val="C00000"/>
                </a:solidFill>
              </a:rPr>
              <a:t>1</a:t>
            </a:r>
            <a:r>
              <a:rPr lang="zh-CN" altLang="en-US">
                <a:solidFill>
                  <a:srgbClr val="C00000"/>
                </a:solidFill>
              </a:rPr>
              <a:t>个空闲块</a:t>
            </a:r>
            <a:r>
              <a:rPr lang="en-US" altLang="zh-CN">
                <a:solidFill>
                  <a:srgbClr val="C00000"/>
                </a:solidFill>
              </a:rPr>
              <a:t>,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需要</a:t>
            </a:r>
            <a:r>
              <a:rPr lang="en-US" altLang="zh-CN">
                <a:solidFill>
                  <a:srgbClr val="C00000"/>
                </a:solidFill>
              </a:rPr>
              <a:t>100</a:t>
            </a:r>
            <a:r>
              <a:rPr lang="zh-CN" altLang="en-US">
                <a:solidFill>
                  <a:srgbClr val="C00000"/>
                </a:solidFill>
              </a:rPr>
              <a:t>个空闲块。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8.2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文件存储空间的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8915" y="476250"/>
            <a:ext cx="336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存储空间管理</a:t>
            </a:r>
            <a:r>
              <a:rPr lang="en-US" altLang="zh-CN" sz="2000"/>
              <a:t>--</a:t>
            </a:r>
            <a:r>
              <a:rPr lang="zh-CN" altLang="en-US" sz="2000"/>
              <a:t>成组</a:t>
            </a:r>
            <a:r>
              <a:rPr lang="zh-CN" altLang="en-US" sz="2000"/>
              <a:t>链接法</a:t>
            </a:r>
            <a:endParaRPr lang="zh-CN" altLang="en-US" sz="2000"/>
          </a:p>
        </p:txBody>
      </p:sp>
      <p:graphicFrame>
        <p:nvGraphicFramePr>
          <p:cNvPr id="2" name="表格 1"/>
          <p:cNvGraphicFramePr/>
          <p:nvPr/>
        </p:nvGraphicFramePr>
        <p:xfrm>
          <a:off x="1259840" y="2271395"/>
          <a:ext cx="107378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7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300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66190" y="189738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超级块</a:t>
            </a:r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1270" y="2199640"/>
            <a:ext cx="1078230" cy="628650"/>
          </a:xfrm>
          <a:prstGeom prst="wedgeRoundRectCallout">
            <a:avLst>
              <a:gd name="adj1" fmla="val 68885"/>
              <a:gd name="adj2" fmla="val -989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下一组空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35560" y="3213100"/>
            <a:ext cx="1078230" cy="628650"/>
          </a:xfrm>
          <a:prstGeom prst="wedgeRoundRectCallout">
            <a:avLst>
              <a:gd name="adj1" fmla="val 69611"/>
              <a:gd name="adj2" fmla="val -550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131820" y="1356360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400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131820" y="98806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300</a:t>
            </a:r>
            <a:endParaRPr lang="en-US" altLang="zh-CN" b="0" i="1"/>
          </a:p>
        </p:txBody>
      </p:sp>
      <p:sp>
        <p:nvSpPr>
          <p:cNvPr id="10" name="文本框 9"/>
          <p:cNvSpPr txBox="1"/>
          <p:nvPr/>
        </p:nvSpPr>
        <p:spPr>
          <a:xfrm>
            <a:off x="3133090" y="33807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299</a:t>
            </a:r>
            <a:endParaRPr lang="en-US" altLang="zh-CN" b="0" i="1"/>
          </a:p>
        </p:txBody>
      </p:sp>
      <p:sp>
        <p:nvSpPr>
          <p:cNvPr id="12" name="矩形 11"/>
          <p:cNvSpPr/>
          <p:nvPr/>
        </p:nvSpPr>
        <p:spPr>
          <a:xfrm>
            <a:off x="3133090" y="37172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33090" y="474916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202</a:t>
            </a:r>
            <a:endParaRPr lang="en-US" altLang="zh-CN" b="0" i="1"/>
          </a:p>
        </p:txBody>
      </p:sp>
      <p:sp>
        <p:nvSpPr>
          <p:cNvPr id="14" name="矩形 13"/>
          <p:cNvSpPr/>
          <p:nvPr/>
        </p:nvSpPr>
        <p:spPr>
          <a:xfrm>
            <a:off x="3133090" y="50857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1820" y="570230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201</a:t>
            </a:r>
            <a:endParaRPr lang="en-US" altLang="zh-CN" b="0" i="1"/>
          </a:p>
        </p:txBody>
      </p:sp>
      <p:sp>
        <p:nvSpPr>
          <p:cNvPr id="16" name="矩形 15"/>
          <p:cNvSpPr/>
          <p:nvPr/>
        </p:nvSpPr>
        <p:spPr>
          <a:xfrm>
            <a:off x="3131820" y="603885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334895" y="1412875"/>
            <a:ext cx="796925" cy="14179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直接箭头连接符 17"/>
          <p:cNvCxnSpPr/>
          <p:nvPr/>
        </p:nvCxnSpPr>
        <p:spPr>
          <a:xfrm>
            <a:off x="2334895" y="3196590"/>
            <a:ext cx="796925" cy="5207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直接箭头连接符 18"/>
          <p:cNvCxnSpPr/>
          <p:nvPr/>
        </p:nvCxnSpPr>
        <p:spPr>
          <a:xfrm>
            <a:off x="2334895" y="3980815"/>
            <a:ext cx="796925" cy="11049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2334895" y="4369435"/>
            <a:ext cx="796925" cy="17240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 rot="5400000">
            <a:off x="3383915" y="4357370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22" name="圆角矩形标注 21"/>
          <p:cNvSpPr/>
          <p:nvPr/>
        </p:nvSpPr>
        <p:spPr>
          <a:xfrm>
            <a:off x="2267585" y="836930"/>
            <a:ext cx="805180" cy="434975"/>
          </a:xfrm>
          <a:prstGeom prst="wedgeRoundRectCallout">
            <a:avLst>
              <a:gd name="adj1" fmla="val 73501"/>
              <a:gd name="adj2" fmla="val 175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表格 22"/>
          <p:cNvGraphicFramePr/>
          <p:nvPr>
            <p:custDataLst>
              <p:tags r:id="rId2"/>
            </p:custDataLst>
          </p:nvPr>
        </p:nvGraphicFramePr>
        <p:xfrm>
          <a:off x="4787900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7900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7801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4787900" y="99123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400</a:t>
            </a:r>
            <a:endParaRPr lang="en-US" altLang="zh-CN" b="0" i="1"/>
          </a:p>
        </p:txBody>
      </p:sp>
      <p:sp>
        <p:nvSpPr>
          <p:cNvPr id="25" name="文本框 24"/>
          <p:cNvSpPr txBox="1"/>
          <p:nvPr/>
        </p:nvSpPr>
        <p:spPr>
          <a:xfrm>
            <a:off x="4789170" y="338391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399</a:t>
            </a:r>
            <a:endParaRPr lang="en-US" altLang="zh-CN" b="0" i="1"/>
          </a:p>
        </p:txBody>
      </p:sp>
      <p:sp>
        <p:nvSpPr>
          <p:cNvPr id="26" name="矩形 25"/>
          <p:cNvSpPr/>
          <p:nvPr/>
        </p:nvSpPr>
        <p:spPr>
          <a:xfrm>
            <a:off x="4789170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89170" y="47523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302</a:t>
            </a:r>
            <a:endParaRPr lang="en-US" altLang="zh-CN" b="0" i="1"/>
          </a:p>
        </p:txBody>
      </p:sp>
      <p:sp>
        <p:nvSpPr>
          <p:cNvPr id="28" name="矩形 27"/>
          <p:cNvSpPr/>
          <p:nvPr/>
        </p:nvSpPr>
        <p:spPr>
          <a:xfrm>
            <a:off x="4789170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87900" y="570547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301</a:t>
            </a:r>
            <a:endParaRPr lang="en-US" altLang="zh-CN" b="0" i="1"/>
          </a:p>
        </p:txBody>
      </p:sp>
      <p:sp>
        <p:nvSpPr>
          <p:cNvPr id="30" name="矩形 29"/>
          <p:cNvSpPr/>
          <p:nvPr/>
        </p:nvSpPr>
        <p:spPr>
          <a:xfrm>
            <a:off x="4787900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3923665" y="1416050"/>
            <a:ext cx="864235" cy="5010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2" name="直接箭头连接符 31"/>
          <p:cNvCxnSpPr>
            <a:stCxn id="6" idx="3"/>
          </p:cNvCxnSpPr>
          <p:nvPr/>
        </p:nvCxnSpPr>
        <p:spPr>
          <a:xfrm>
            <a:off x="3914775" y="2308860"/>
            <a:ext cx="873125" cy="14116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直接箭头连接符 33"/>
          <p:cNvCxnSpPr/>
          <p:nvPr/>
        </p:nvCxnSpPr>
        <p:spPr>
          <a:xfrm>
            <a:off x="3923665" y="3068955"/>
            <a:ext cx="864235" cy="30276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5" name="文本框 34"/>
          <p:cNvSpPr txBox="1"/>
          <p:nvPr/>
        </p:nvSpPr>
        <p:spPr>
          <a:xfrm rot="5400000">
            <a:off x="5039995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5600065" y="198882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570220" y="378904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5554980" y="5157470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5547995" y="6165215"/>
            <a:ext cx="59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......</a:t>
            </a:r>
            <a:endParaRPr lang="en-US" altLang="zh-CN"/>
          </a:p>
        </p:txBody>
      </p:sp>
      <p:graphicFrame>
        <p:nvGraphicFramePr>
          <p:cNvPr id="40" name="表格 39"/>
          <p:cNvGraphicFramePr/>
          <p:nvPr>
            <p:custDataLst>
              <p:tags r:id="rId3"/>
            </p:custDataLst>
          </p:nvPr>
        </p:nvGraphicFramePr>
        <p:xfrm>
          <a:off x="6165215" y="1359535"/>
          <a:ext cx="78295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b="1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9999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9901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6165215" y="991235"/>
            <a:ext cx="781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7900</a:t>
            </a:r>
            <a:endParaRPr lang="en-US" altLang="zh-CN" b="0" i="1"/>
          </a:p>
        </p:txBody>
      </p:sp>
      <p:sp>
        <p:nvSpPr>
          <p:cNvPr id="42" name="文本框 41"/>
          <p:cNvSpPr txBox="1"/>
          <p:nvPr/>
        </p:nvSpPr>
        <p:spPr>
          <a:xfrm>
            <a:off x="6165215" y="338391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7899</a:t>
            </a:r>
            <a:endParaRPr lang="en-US" altLang="zh-CN" b="0" i="1"/>
          </a:p>
        </p:txBody>
      </p:sp>
      <p:sp>
        <p:nvSpPr>
          <p:cNvPr id="43" name="矩形 42"/>
          <p:cNvSpPr/>
          <p:nvPr/>
        </p:nvSpPr>
        <p:spPr>
          <a:xfrm>
            <a:off x="6166485" y="372046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66485" y="475234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7802</a:t>
            </a:r>
            <a:endParaRPr lang="en-US" altLang="zh-CN" b="0" i="1"/>
          </a:p>
        </p:txBody>
      </p:sp>
      <p:sp>
        <p:nvSpPr>
          <p:cNvPr id="45" name="矩形 44"/>
          <p:cNvSpPr/>
          <p:nvPr/>
        </p:nvSpPr>
        <p:spPr>
          <a:xfrm>
            <a:off x="6166485" y="508889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165215" y="570547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7801</a:t>
            </a:r>
            <a:endParaRPr lang="en-US" altLang="zh-CN" b="0" i="1"/>
          </a:p>
        </p:txBody>
      </p:sp>
      <p:sp>
        <p:nvSpPr>
          <p:cNvPr id="47" name="矩形 46"/>
          <p:cNvSpPr/>
          <p:nvPr/>
        </p:nvSpPr>
        <p:spPr>
          <a:xfrm>
            <a:off x="6165215" y="604202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 rot="5400000">
            <a:off x="6417310" y="436054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7799705" y="2516505"/>
            <a:ext cx="760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9999</a:t>
            </a:r>
            <a:endParaRPr lang="en-US" altLang="zh-CN" b="0" i="1"/>
          </a:p>
        </p:txBody>
      </p:sp>
      <p:sp>
        <p:nvSpPr>
          <p:cNvPr id="51" name="矩形 50"/>
          <p:cNvSpPr/>
          <p:nvPr/>
        </p:nvSpPr>
        <p:spPr>
          <a:xfrm>
            <a:off x="7800975" y="285305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00975" y="3884930"/>
            <a:ext cx="75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9902</a:t>
            </a:r>
            <a:endParaRPr lang="en-US" altLang="zh-CN" b="0" i="1"/>
          </a:p>
        </p:txBody>
      </p:sp>
      <p:sp>
        <p:nvSpPr>
          <p:cNvPr id="53" name="矩形 52"/>
          <p:cNvSpPr/>
          <p:nvPr/>
        </p:nvSpPr>
        <p:spPr>
          <a:xfrm>
            <a:off x="7800975" y="4221480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99705" y="4838065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0" i="1"/>
              <a:t>9901</a:t>
            </a:r>
            <a:endParaRPr lang="en-US" altLang="zh-CN" b="0" i="1"/>
          </a:p>
        </p:txBody>
      </p:sp>
      <p:sp>
        <p:nvSpPr>
          <p:cNvPr id="55" name="矩形 54"/>
          <p:cNvSpPr/>
          <p:nvPr/>
        </p:nvSpPr>
        <p:spPr>
          <a:xfrm>
            <a:off x="7799705" y="5174615"/>
            <a:ext cx="7823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 rot="5400000">
            <a:off x="8051800" y="3493135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57" name="直接箭头连接符 56"/>
          <p:cNvCxnSpPr>
            <a:stCxn id="40" idx="3"/>
            <a:endCxn id="51" idx="1"/>
          </p:cNvCxnSpPr>
          <p:nvPr/>
        </p:nvCxnSpPr>
        <p:spPr>
          <a:xfrm>
            <a:off x="6948170" y="2312035"/>
            <a:ext cx="852805" cy="8413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8" name="直接箭头连接符 57"/>
          <p:cNvCxnSpPr>
            <a:endCxn id="55" idx="1"/>
          </p:cNvCxnSpPr>
          <p:nvPr/>
        </p:nvCxnSpPr>
        <p:spPr>
          <a:xfrm>
            <a:off x="6943090" y="3058795"/>
            <a:ext cx="856615" cy="24161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6948170" y="476885"/>
            <a:ext cx="22815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如何</a:t>
            </a:r>
            <a:r>
              <a:rPr lang="zh-CN" altLang="en-US">
                <a:solidFill>
                  <a:srgbClr val="C00000"/>
                </a:solidFill>
              </a:rPr>
              <a:t>回收？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e.g., </a:t>
            </a:r>
            <a:r>
              <a:rPr lang="zh-CN" altLang="en-US">
                <a:solidFill>
                  <a:srgbClr val="C00000"/>
                </a:solidFill>
              </a:rPr>
              <a:t>假设每个分组最多为</a:t>
            </a:r>
            <a:r>
              <a:rPr lang="en-US" altLang="zh-CN">
                <a:solidFill>
                  <a:srgbClr val="C00000"/>
                </a:solidFill>
              </a:rPr>
              <a:t>100</a:t>
            </a:r>
            <a:r>
              <a:rPr lang="zh-CN" altLang="en-US">
                <a:solidFill>
                  <a:srgbClr val="C00000"/>
                </a:solidFill>
              </a:rPr>
              <a:t>个空闲块，此时第一个分组已有</a:t>
            </a:r>
            <a:r>
              <a:rPr lang="en-US" altLang="zh-CN">
                <a:solidFill>
                  <a:srgbClr val="C00000"/>
                </a:solidFill>
              </a:rPr>
              <a:t>100</a:t>
            </a:r>
            <a:r>
              <a:rPr lang="zh-CN" altLang="en-US">
                <a:solidFill>
                  <a:srgbClr val="C00000"/>
                </a:solidFill>
              </a:rPr>
              <a:t>个块，还要再</a:t>
            </a:r>
            <a:r>
              <a:rPr lang="zh-CN" altLang="en-US">
                <a:solidFill>
                  <a:srgbClr val="C00000"/>
                </a:solidFill>
              </a:rPr>
              <a:t>回收一块。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727710" y="96583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710" y="132588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7710" y="168592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7710" y="204597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7710" y="240601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7710" y="276606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923925"/>
            <a:ext cx="72771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0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1023</a:t>
            </a:r>
            <a:endParaRPr lang="en-US" altLang="zh-CN" sz="1800"/>
          </a:p>
        </p:txBody>
      </p:sp>
      <p:sp>
        <p:nvSpPr>
          <p:cNvPr id="12" name="矩形 11"/>
          <p:cNvSpPr/>
          <p:nvPr/>
        </p:nvSpPr>
        <p:spPr>
          <a:xfrm>
            <a:off x="727710" y="314134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7710" y="3501390"/>
            <a:ext cx="1224280" cy="36004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7710" y="3861435"/>
            <a:ext cx="1224280" cy="36004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7710" y="422148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7710" y="458152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7710" y="494157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2406015"/>
            <a:ext cx="727710" cy="1121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1024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2047</a:t>
            </a:r>
            <a:endParaRPr lang="en-US" altLang="zh-CN" sz="1800"/>
          </a:p>
        </p:txBody>
      </p:sp>
      <p:sp>
        <p:nvSpPr>
          <p:cNvPr id="19" name="矩形 18"/>
          <p:cNvSpPr/>
          <p:nvPr/>
        </p:nvSpPr>
        <p:spPr>
          <a:xfrm>
            <a:off x="727710" y="530161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7710" y="566166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7710" y="602170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-180975" y="4940935"/>
            <a:ext cx="1030605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1M-1K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1M-1</a:t>
            </a:r>
            <a:endParaRPr lang="en-US" altLang="zh-CN" sz="1800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5955" y="639699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文件</a:t>
            </a:r>
            <a:endParaRPr lang="zh-CN" altLang="en-US" sz="2000"/>
          </a:p>
        </p:txBody>
      </p:sp>
      <p:sp>
        <p:nvSpPr>
          <p:cNvPr id="24" name="右大括号 23"/>
          <p:cNvSpPr/>
          <p:nvPr/>
        </p:nvSpPr>
        <p:spPr>
          <a:xfrm>
            <a:off x="2069465" y="1037590"/>
            <a:ext cx="269240" cy="127571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11730" y="1400810"/>
            <a:ext cx="914400" cy="6451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逻辑块号：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26" name="右大括号 25"/>
          <p:cNvSpPr/>
          <p:nvPr/>
        </p:nvSpPr>
        <p:spPr>
          <a:xfrm>
            <a:off x="2070735" y="2492375"/>
            <a:ext cx="269240" cy="960120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51485"/>
            <a:ext cx="3882390" cy="47244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文件块、磁盘块</a:t>
            </a:r>
            <a:endParaRPr lang="zh-CN" altLang="en-US" sz="2400"/>
          </a:p>
        </p:txBody>
      </p:sp>
      <p:sp>
        <p:nvSpPr>
          <p:cNvPr id="30" name="文本框 29"/>
          <p:cNvSpPr txBox="1"/>
          <p:nvPr/>
        </p:nvSpPr>
        <p:spPr>
          <a:xfrm>
            <a:off x="3491865" y="890270"/>
            <a:ext cx="57099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在内存管理中，进程的逻辑地址空间被分为一个一个页面。同样的，在外存管理中，为了方便对文件数据的管理，</a:t>
            </a:r>
            <a:r>
              <a:rPr lang="zh-CN" altLang="en-US">
                <a:solidFill>
                  <a:srgbClr val="C00000"/>
                </a:solidFill>
              </a:rPr>
              <a:t>文件的逻辑地址空间也被分为了一个一个的文件</a:t>
            </a:r>
            <a:r>
              <a:rPr lang="en-US" altLang="zh-CN">
                <a:solidFill>
                  <a:srgbClr val="C00000"/>
                </a:solidFill>
              </a:rPr>
              <a:t>“</a:t>
            </a:r>
            <a:r>
              <a:rPr lang="zh-CN" altLang="en-US">
                <a:solidFill>
                  <a:srgbClr val="C00000"/>
                </a:solidFill>
              </a:rPr>
              <a:t>块</a:t>
            </a:r>
            <a:r>
              <a:rPr lang="en-US" altLang="zh-CN">
                <a:solidFill>
                  <a:srgbClr val="C00000"/>
                </a:solidFill>
              </a:rPr>
              <a:t>”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于是文件的逻辑地址也可以表示为</a:t>
            </a:r>
            <a:r>
              <a:rPr lang="en-US" altLang="zh-CN">
                <a:solidFill>
                  <a:srgbClr val="C00000"/>
                </a:solidFill>
              </a:rPr>
              <a:t>(</a:t>
            </a:r>
            <a:r>
              <a:rPr lang="zh-CN" altLang="en-US">
                <a:solidFill>
                  <a:srgbClr val="C00000"/>
                </a:solidFill>
              </a:rPr>
              <a:t>逻辑块号、块内地址</a:t>
            </a:r>
            <a:r>
              <a:rPr lang="en-US" altLang="zh-CN">
                <a:solidFill>
                  <a:srgbClr val="C00000"/>
                </a:solidFill>
              </a:rPr>
              <a:t>)</a:t>
            </a:r>
            <a:r>
              <a:rPr lang="zh-CN" altLang="en-US"/>
              <a:t>的</a:t>
            </a:r>
            <a:r>
              <a:rPr lang="zh-CN" altLang="en-US"/>
              <a:t>形式。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4610" y="491490"/>
            <a:ext cx="12585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逻辑地址</a:t>
            </a:r>
            <a:endParaRPr lang="zh-CN" altLang="en-US" sz="2000">
              <a:solidFill>
                <a:srgbClr val="C00000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rcRect l="2139"/>
          <a:stretch>
            <a:fillRect/>
          </a:stretch>
        </p:blipFill>
        <p:spPr>
          <a:xfrm>
            <a:off x="4211955" y="2852420"/>
            <a:ext cx="2781935" cy="322707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572000" y="6079490"/>
            <a:ext cx="2012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外存</a:t>
            </a:r>
            <a:r>
              <a:rPr lang="en-US" altLang="zh-CN"/>
              <a:t>(</a:t>
            </a:r>
            <a:r>
              <a:rPr lang="zh-CN" altLang="en-US"/>
              <a:t>磁盘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2411730" y="2636520"/>
            <a:ext cx="914400" cy="6451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逻辑块号：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5" name="右大括号 34"/>
          <p:cNvSpPr/>
          <p:nvPr/>
        </p:nvSpPr>
        <p:spPr>
          <a:xfrm>
            <a:off x="2070735" y="5001260"/>
            <a:ext cx="269240" cy="130365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411730" y="5301615"/>
            <a:ext cx="1205865" cy="6451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/>
              <a:t>逻辑块号：</a:t>
            </a:r>
            <a:r>
              <a:rPr lang="en-US" altLang="zh-CN"/>
              <a:t>1023</a:t>
            </a:r>
            <a:endParaRPr lang="zh-CN" altLang="en-US"/>
          </a:p>
        </p:txBody>
      </p:sp>
      <p:cxnSp>
        <p:nvCxnSpPr>
          <p:cNvPr id="37" name="直接箭头连接符 36"/>
          <p:cNvCxnSpPr>
            <a:stCxn id="25" idx="3"/>
          </p:cNvCxnSpPr>
          <p:nvPr/>
        </p:nvCxnSpPr>
        <p:spPr>
          <a:xfrm>
            <a:off x="3326130" y="1723390"/>
            <a:ext cx="1101725" cy="23533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直接箭头连接符 37"/>
          <p:cNvCxnSpPr>
            <a:stCxn id="34" idx="3"/>
          </p:cNvCxnSpPr>
          <p:nvPr/>
        </p:nvCxnSpPr>
        <p:spPr>
          <a:xfrm>
            <a:off x="3326130" y="2959100"/>
            <a:ext cx="1821815" cy="18376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9" name="直接箭头连接符 38"/>
          <p:cNvCxnSpPr>
            <a:stCxn id="36" idx="3"/>
          </p:cNvCxnSpPr>
          <p:nvPr/>
        </p:nvCxnSpPr>
        <p:spPr>
          <a:xfrm flipV="1">
            <a:off x="3617595" y="5516880"/>
            <a:ext cx="882650" cy="1073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0" name="矩形标注 39"/>
          <p:cNvSpPr/>
          <p:nvPr/>
        </p:nvSpPr>
        <p:spPr>
          <a:xfrm>
            <a:off x="2195830" y="4090670"/>
            <a:ext cx="1835785" cy="788670"/>
          </a:xfrm>
          <a:prstGeom prst="wedgeRectCallout">
            <a:avLst>
              <a:gd name="adj1" fmla="val -10083"/>
              <a:gd name="adj2" fmla="val 8301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若块的大小是</a:t>
            </a: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1KB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则</a:t>
            </a: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1MB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大小的文件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可以被分为</a:t>
            </a: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矩形标注 40"/>
          <p:cNvSpPr/>
          <p:nvPr/>
        </p:nvSpPr>
        <p:spPr>
          <a:xfrm>
            <a:off x="7092315" y="3076575"/>
            <a:ext cx="1958340" cy="788670"/>
          </a:xfrm>
          <a:prstGeom prst="wedgeRectCallout">
            <a:avLst>
              <a:gd name="adj1" fmla="val -74316"/>
              <a:gd name="adj2" fmla="val -18599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操作系统为文件分配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存储空间都是以块为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单位的。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圆角矩形标注 41"/>
          <p:cNvSpPr/>
          <p:nvPr/>
        </p:nvSpPr>
        <p:spPr>
          <a:xfrm>
            <a:off x="7138670" y="4364990"/>
            <a:ext cx="1986915" cy="1790065"/>
          </a:xfrm>
          <a:prstGeom prst="wedgeRoundRectCallout">
            <a:avLst>
              <a:gd name="adj1" fmla="val -63071"/>
              <a:gd name="adj2" fmla="val -38861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用户通过逻辑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来操作自己的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，操作系统要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负责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实现从逻辑地址到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映射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3" grpId="2"/>
      <p:bldP spid="41" grpId="0" animBg="1"/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Rectangle 2"/>
          <p:cNvSpPr>
            <a:spLocks noGrp="1"/>
          </p:cNvSpPr>
          <p:nvPr>
            <p:ph type="title"/>
          </p:nvPr>
        </p:nvSpPr>
        <p:spPr>
          <a:xfrm>
            <a:off x="218123" y="0"/>
            <a:ext cx="7772400" cy="4699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例题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3730" name="Rectangle 3"/>
          <p:cNvSpPr/>
          <p:nvPr/>
        </p:nvSpPr>
        <p:spPr>
          <a:xfrm>
            <a:off x="539750" y="908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850" y="549275"/>
            <a:ext cx="849630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某小型文件系统采用成组链接法管理磁盘空间，每个盘块的大小为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4KB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。空闲盘块号栈中最多可存放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个空闲盘块号。栈底存放当前可用的空闲盘块数。图中给出了当前空闲盘块号栈的内容以及后续两组空闲盘块号。请问：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该文件系统当前有多少个空闲盘块？  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用户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创建了一个新文件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，大小为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43KB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。画出为文件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分配空间后，图的变化结果。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defRPr/>
            </a:pP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之后用户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删除文件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，文件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占用的盘块号依次为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51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52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53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54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55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，画出系统回收文件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占用的空间后的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进一步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变化结果。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444625" y="4333875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10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3750" name="Text Box 9"/>
          <p:cNvSpPr txBox="1"/>
          <p:nvPr/>
        </p:nvSpPr>
        <p:spPr>
          <a:xfrm>
            <a:off x="668338" y="6197600"/>
            <a:ext cx="2159000" cy="542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空闲盘块号栈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1" name="Text Box 10"/>
          <p:cNvSpPr txBox="1"/>
          <p:nvPr/>
        </p:nvSpPr>
        <p:spPr>
          <a:xfrm>
            <a:off x="2555875" y="6042025"/>
            <a:ext cx="3095625" cy="815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号盘块中存放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的空闲盘块号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2" name="Text Box 8"/>
          <p:cNvSpPr txBox="1"/>
          <p:nvPr/>
        </p:nvSpPr>
        <p:spPr>
          <a:xfrm>
            <a:off x="5651500" y="5991225"/>
            <a:ext cx="2511425" cy="773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eaLnBrk="0" hangingPunct="0"/>
            <a:r>
              <a:rPr lang="en-US" altLang="zh-CN" sz="2400" dirty="0">
                <a:latin typeface="Times New Roman" panose="02020603050405020304" pitchFamily="18" charset="0"/>
              </a:rPr>
              <a:t>23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号盘块中存放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的空闲盘块号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3" name="Text Box 11"/>
          <p:cNvSpPr txBox="1"/>
          <p:nvPr/>
        </p:nvSpPr>
        <p:spPr>
          <a:xfrm>
            <a:off x="439738" y="4303713"/>
            <a:ext cx="963612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栈底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3754" name="Rectangle 12"/>
          <p:cNvSpPr/>
          <p:nvPr/>
        </p:nvSpPr>
        <p:spPr>
          <a:xfrm>
            <a:off x="495300" y="4105275"/>
            <a:ext cx="91440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55" name="Rectangle 13"/>
          <p:cNvSpPr/>
          <p:nvPr/>
        </p:nvSpPr>
        <p:spPr>
          <a:xfrm>
            <a:off x="4365625" y="33258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br>
              <a:rPr lang="en-US" altLang="zh-CN" sz="600" b="0" dirty="0">
                <a:latin typeface="Arial" panose="020B0604020202020204" pitchFamily="34" charset="0"/>
              </a:rPr>
            </a:br>
            <a:endParaRPr lang="en-US" altLang="zh-CN" sz="2400" b="0" dirty="0">
              <a:latin typeface="Times New Roman" panose="02020603050405020304" pitchFamily="18" charset="0"/>
            </a:endParaRPr>
          </a:p>
          <a:p>
            <a:pPr eaLnBrk="0" hangingPunct="0"/>
            <a:endParaRPr lang="en-US" altLang="zh-CN" sz="2400" b="0" dirty="0">
              <a:latin typeface="Times New Roman" panose="02020603050405020304" pitchFamily="18" charset="0"/>
            </a:endParaRPr>
          </a:p>
        </p:txBody>
      </p:sp>
      <p:sp>
        <p:nvSpPr>
          <p:cNvPr id="73756" name="Rectangle 14"/>
          <p:cNvSpPr/>
          <p:nvPr/>
        </p:nvSpPr>
        <p:spPr>
          <a:xfrm>
            <a:off x="4365625" y="33258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endParaRPr lang="en-US" altLang="zh-CN" sz="1200" b="0" dirty="0">
              <a:latin typeface="Arial" panose="020B0604020202020204" pitchFamily="34" charset="0"/>
            </a:endParaRPr>
          </a:p>
          <a:p>
            <a:pPr eaLnBrk="0" hangingPunct="0"/>
            <a:br>
              <a:rPr lang="en-US" altLang="zh-CN" sz="1200" b="0" dirty="0">
                <a:latin typeface="Times New Roman" panose="02020603050405020304" pitchFamily="18" charset="0"/>
              </a:rPr>
            </a:br>
            <a:r>
              <a:rPr lang="en-US" altLang="zh-CN" sz="1200" b="0" dirty="0">
                <a:latin typeface="Times New Roman" panose="02020603050405020304" pitchFamily="18" charset="0"/>
              </a:rPr>
              <a:t>            </a:t>
            </a:r>
            <a:endParaRPr lang="en-US" altLang="zh-CN" sz="600" b="0" dirty="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sz="1000" b="0" dirty="0">
                <a:latin typeface="Times New Roman" panose="02020603050405020304" pitchFamily="18" charset="0"/>
              </a:rPr>
              <a:t>            </a:t>
            </a:r>
            <a:endParaRPr lang="en-US" altLang="zh-CN" sz="2400" b="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702425" y="4038600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47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43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9" name="Text Box 11"/>
          <p:cNvSpPr txBox="1"/>
          <p:nvPr/>
        </p:nvSpPr>
        <p:spPr>
          <a:xfrm>
            <a:off x="5943600" y="1989138"/>
            <a:ext cx="963613" cy="452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en-US" altLang="zh-CN" sz="2400" dirty="0">
                <a:latin typeface="Times New Roman" panose="02020603050405020304" pitchFamily="18" charset="0"/>
              </a:rPr>
              <a:t>14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898900" y="4122738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23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22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32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26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28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965440" y="467169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11 19 </a:t>
            </a:r>
            <a:endParaRPr lang="en-US" altLang="zh-CN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Rectangle 2"/>
          <p:cNvSpPr>
            <a:spLocks noGrp="1"/>
          </p:cNvSpPr>
          <p:nvPr>
            <p:ph type="title"/>
          </p:nvPr>
        </p:nvSpPr>
        <p:spPr>
          <a:xfrm>
            <a:off x="242570" y="0"/>
            <a:ext cx="8214360" cy="4699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例题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4754" name="Rectangle 3"/>
          <p:cNvSpPr/>
          <p:nvPr/>
        </p:nvSpPr>
        <p:spPr>
          <a:xfrm>
            <a:off x="539750" y="9080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444625" y="915988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10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4773" name="Text Box 9"/>
          <p:cNvSpPr txBox="1"/>
          <p:nvPr/>
        </p:nvSpPr>
        <p:spPr>
          <a:xfrm>
            <a:off x="668338" y="2779713"/>
            <a:ext cx="2159000" cy="542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空闲盘块号栈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74" name="Text Box 10"/>
          <p:cNvSpPr txBox="1"/>
          <p:nvPr/>
        </p:nvSpPr>
        <p:spPr>
          <a:xfrm>
            <a:off x="2555875" y="2624138"/>
            <a:ext cx="3095625" cy="815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/>
            <a:r>
              <a:rPr lang="en-US" altLang="zh-CN" sz="2400" dirty="0">
                <a:latin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号盘块中存放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的空闲盘块号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75" name="Text Box 8"/>
          <p:cNvSpPr txBox="1"/>
          <p:nvPr/>
        </p:nvSpPr>
        <p:spPr>
          <a:xfrm>
            <a:off x="5651500" y="2571750"/>
            <a:ext cx="2511425" cy="773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eaLnBrk="0" hangingPunct="0"/>
            <a:r>
              <a:rPr lang="en-US" altLang="zh-CN" sz="2400" dirty="0">
                <a:latin typeface="Times New Roman" panose="02020603050405020304" pitchFamily="18" charset="0"/>
              </a:rPr>
              <a:t>23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号盘块中存放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的空闲盘块号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76" name="Text Box 11"/>
          <p:cNvSpPr txBox="1"/>
          <p:nvPr/>
        </p:nvSpPr>
        <p:spPr>
          <a:xfrm>
            <a:off x="439738" y="885825"/>
            <a:ext cx="963612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栈底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77" name="Rectangle 13"/>
          <p:cNvSpPr/>
          <p:nvPr/>
        </p:nvSpPr>
        <p:spPr>
          <a:xfrm>
            <a:off x="4365625" y="33258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br>
              <a:rPr lang="en-US" altLang="zh-CN" sz="600" b="0" dirty="0">
                <a:latin typeface="Arial" panose="020B0604020202020204" pitchFamily="34" charset="0"/>
              </a:rPr>
            </a:br>
            <a:endParaRPr lang="en-US" altLang="zh-CN" sz="2400" b="0" dirty="0">
              <a:latin typeface="Times New Roman" panose="02020603050405020304" pitchFamily="18" charset="0"/>
            </a:endParaRPr>
          </a:p>
          <a:p>
            <a:pPr eaLnBrk="0" hangingPunct="0"/>
            <a:endParaRPr lang="en-US" altLang="zh-CN" sz="2400" b="0" dirty="0">
              <a:latin typeface="Times New Roman" panose="02020603050405020304" pitchFamily="18" charset="0"/>
            </a:endParaRPr>
          </a:p>
        </p:txBody>
      </p:sp>
      <p:sp>
        <p:nvSpPr>
          <p:cNvPr id="74778" name="Rectangle 14"/>
          <p:cNvSpPr/>
          <p:nvPr/>
        </p:nvSpPr>
        <p:spPr>
          <a:xfrm>
            <a:off x="4365625" y="3325813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p>
            <a:endParaRPr lang="en-US" altLang="zh-CN" sz="1200" b="0" dirty="0">
              <a:latin typeface="Arial" panose="020B0604020202020204" pitchFamily="34" charset="0"/>
            </a:endParaRPr>
          </a:p>
          <a:p>
            <a:pPr eaLnBrk="0" hangingPunct="0"/>
            <a:br>
              <a:rPr lang="en-US" altLang="zh-CN" sz="1200" b="0" dirty="0">
                <a:latin typeface="Times New Roman" panose="02020603050405020304" pitchFamily="18" charset="0"/>
              </a:rPr>
            </a:br>
            <a:r>
              <a:rPr lang="en-US" altLang="zh-CN" sz="1200" b="0" dirty="0">
                <a:latin typeface="Times New Roman" panose="02020603050405020304" pitchFamily="18" charset="0"/>
              </a:rPr>
              <a:t>            </a:t>
            </a:r>
            <a:endParaRPr lang="en-US" altLang="zh-CN" sz="600" b="0" dirty="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sz="1000" b="0" dirty="0">
                <a:latin typeface="Times New Roman" panose="02020603050405020304" pitchFamily="18" charset="0"/>
              </a:rPr>
              <a:t>            </a:t>
            </a:r>
            <a:endParaRPr lang="en-US" altLang="zh-CN" sz="2400" b="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702425" y="620713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47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43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898900" y="703263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23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22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743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32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26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28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114550" y="3716338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743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45</a:t>
                      </a:r>
                      <a:endParaRPr lang="en-US" sz="1800" kern="10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47</a:t>
                      </a:r>
                      <a:endParaRPr lang="en-US" sz="1800" kern="10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右箭头 3"/>
          <p:cNvSpPr/>
          <p:nvPr/>
        </p:nvSpPr>
        <p:spPr>
          <a:xfrm>
            <a:off x="611188" y="4508500"/>
            <a:ext cx="920750" cy="288925"/>
          </a:xfrm>
          <a:prstGeom prst="rightArrow">
            <a:avLst>
              <a:gd name="adj1" fmla="val 50000"/>
              <a:gd name="adj2" fmla="val 49867"/>
            </a:avLst>
          </a:prstGeom>
          <a:solidFill>
            <a:schemeClr val="accent1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Text Box 11"/>
          <p:cNvSpPr txBox="1"/>
          <p:nvPr/>
        </p:nvSpPr>
        <p:spPr>
          <a:xfrm>
            <a:off x="1042988" y="3957638"/>
            <a:ext cx="965200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栈底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 Box 9"/>
          <p:cNvSpPr txBox="1"/>
          <p:nvPr/>
        </p:nvSpPr>
        <p:spPr>
          <a:xfrm>
            <a:off x="1239838" y="5805488"/>
            <a:ext cx="2160587" cy="542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空闲盘块号栈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3486150" y="4595813"/>
            <a:ext cx="920750" cy="287337"/>
          </a:xfrm>
          <a:prstGeom prst="rightArrow">
            <a:avLst>
              <a:gd name="adj1" fmla="val 50000"/>
              <a:gd name="adj2" fmla="val 50143"/>
            </a:avLst>
          </a:prstGeom>
          <a:solidFill>
            <a:schemeClr val="accent1"/>
          </a:solid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173663" y="3716338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53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54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56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343775" y="3716338"/>
          <a:ext cx="411480" cy="192087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1480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45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47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51</a:t>
                      </a:r>
                      <a:endParaRPr lang="zh-CN" sz="18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52</a:t>
                      </a:r>
                      <a:endParaRPr lang="zh-CN" sz="18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6" name="Text Box 11"/>
          <p:cNvSpPr txBox="1"/>
          <p:nvPr/>
        </p:nvSpPr>
        <p:spPr>
          <a:xfrm>
            <a:off x="4154488" y="3816350"/>
            <a:ext cx="965200" cy="295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r>
              <a:rPr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栈底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Text Box 9"/>
          <p:cNvSpPr txBox="1"/>
          <p:nvPr/>
        </p:nvSpPr>
        <p:spPr>
          <a:xfrm>
            <a:off x="4406900" y="5805488"/>
            <a:ext cx="2160588" cy="542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eaLnBrk="0" hangingPunct="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空闲盘块号栈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 Box 1"/>
          <p:cNvSpPr txBox="1"/>
          <p:nvPr/>
        </p:nvSpPr>
        <p:spPr>
          <a:xfrm>
            <a:off x="6567488" y="5853113"/>
            <a:ext cx="1965325" cy="495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/>
            <a:r>
              <a:rPr lang="en-US" altLang="zh-CN" dirty="0">
                <a:latin typeface="Calibri" panose="020F0502020204030204" pitchFamily="34" charset="0"/>
              </a:rPr>
              <a:t>53</a:t>
            </a:r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号盘块中存放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的空闲盘块号</a:t>
            </a:r>
            <a:endParaRPr lang="zh-CN" altLang="x-none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/>
      <p:bldP spid="24" grpId="0"/>
      <p:bldP spid="25" grpId="0" animBg="1"/>
      <p:bldP spid="26" grpId="0"/>
      <p:bldP spid="27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连续分配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5560" y="879475"/>
            <a:ext cx="6856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连续分配</a:t>
            </a:r>
            <a:r>
              <a:rPr lang="zh-CN" altLang="en-US" sz="2000"/>
              <a:t>方式要求</a:t>
            </a:r>
            <a:r>
              <a:rPr lang="zh-CN" altLang="en-US" sz="2000">
                <a:solidFill>
                  <a:srgbClr val="C00000"/>
                </a:solidFill>
              </a:rPr>
              <a:t>每个文件在磁盘上占有一组连续的块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187" b="1343"/>
          <a:stretch>
            <a:fillRect/>
          </a:stretch>
        </p:blipFill>
        <p:spPr>
          <a:xfrm>
            <a:off x="107315" y="1412240"/>
            <a:ext cx="4333240" cy="2747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28140"/>
            <a:ext cx="891540" cy="92011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5868035" y="1340485"/>
            <a:ext cx="3240405" cy="863600"/>
          </a:xfrm>
          <a:prstGeom prst="wedgeRoundRectCallout">
            <a:avLst>
              <a:gd name="adj1" fmla="val -57877"/>
              <a:gd name="adj2" fmla="val 44558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用户通过逻辑地址来操作自己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的文件，操作系统如何实现从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逻辑地址到物理地址的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映射？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724525" y="2425700"/>
            <a:ext cx="3418840" cy="863600"/>
          </a:xfrm>
          <a:prstGeom prst="wedgeRoundRectCallout">
            <a:avLst>
              <a:gd name="adj1" fmla="val -56649"/>
              <a:gd name="adj2" fmla="val -4852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逻辑块号，物理地址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)==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》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物理块号，逻辑地址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只需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转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换块号就行，块内地址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保持不变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163830" y="4258310"/>
          <a:ext cx="378015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095"/>
                <a:gridCol w="864870"/>
                <a:gridCol w="1141730"/>
                <a:gridCol w="7594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起始块号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长度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圆角矩形标注 8"/>
          <p:cNvSpPr/>
          <p:nvPr/>
        </p:nvSpPr>
        <p:spPr>
          <a:xfrm>
            <a:off x="2267585" y="5876925"/>
            <a:ext cx="1866265" cy="864235"/>
          </a:xfrm>
          <a:prstGeom prst="wedgeRoundRectCallout">
            <a:avLst>
              <a:gd name="adj1" fmla="val -71537"/>
              <a:gd name="adj2" fmla="val -4941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文件目录中记录存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放的起始块号和长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度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总共占用几个块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60570" y="3644900"/>
            <a:ext cx="45478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用户给出要访问的逻辑块号，操作系统找到该文件对应的目录项</a:t>
            </a:r>
            <a:r>
              <a:rPr lang="en-US" altLang="zh-CN"/>
              <a:t>(FCB)...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物理块号</a:t>
            </a:r>
            <a:r>
              <a:rPr lang="en-US" altLang="zh-CN">
                <a:solidFill>
                  <a:srgbClr val="C00000"/>
                </a:solidFill>
              </a:rPr>
              <a:t> = </a:t>
            </a:r>
            <a:r>
              <a:rPr lang="zh-CN" altLang="en-US">
                <a:solidFill>
                  <a:srgbClr val="C00000"/>
                </a:solidFill>
              </a:rPr>
              <a:t>起始块号</a:t>
            </a:r>
            <a:r>
              <a:rPr lang="en-US" altLang="zh-CN">
                <a:solidFill>
                  <a:srgbClr val="C00000"/>
                </a:solidFill>
              </a:rPr>
              <a:t> + </a:t>
            </a:r>
            <a:r>
              <a:rPr lang="zh-CN" altLang="en-US">
                <a:solidFill>
                  <a:srgbClr val="C00000"/>
                </a:solidFill>
              </a:rPr>
              <a:t>逻辑块号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当然，还需要检查用户提供的逻辑块号是否合法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zh-CN" altLang="en-US">
                <a:solidFill>
                  <a:schemeClr val="tx1"/>
                </a:solidFill>
              </a:rPr>
              <a:t>逻辑块号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≥长度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就不合法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787900" y="5257800"/>
            <a:ext cx="3744595" cy="864235"/>
          </a:xfrm>
          <a:prstGeom prst="wedgeRoundRectCallout">
            <a:avLst>
              <a:gd name="adj1" fmla="val -11217"/>
              <a:gd name="adj2" fmla="val -6814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可以直接算出逻辑块号对应的物理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块号，因此连续分配支持顺序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访问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和直接访问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即随机访问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连续分配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0" y="980440"/>
            <a:ext cx="5928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rgbClr val="C00000"/>
                </a:solidFill>
              </a:rPr>
              <a:t>连续分配</a:t>
            </a:r>
            <a:r>
              <a:rPr lang="zh-CN" altLang="en-US" sz="1800"/>
              <a:t>方式要求</a:t>
            </a:r>
            <a:r>
              <a:rPr lang="zh-CN" altLang="en-US" sz="1800">
                <a:solidFill>
                  <a:srgbClr val="C00000"/>
                </a:solidFill>
              </a:rPr>
              <a:t>每个文件在磁盘上占有一组连续的块</a:t>
            </a:r>
            <a:r>
              <a:rPr lang="zh-CN" altLang="en-US" sz="1800"/>
              <a:t>。</a:t>
            </a: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412875"/>
            <a:ext cx="2844165" cy="3228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59430" y="1421130"/>
            <a:ext cx="60598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读取某个磁盘块时，需要移动磁头。访问的两个磁盘块相隔越远，移动磁头</a:t>
            </a:r>
            <a:r>
              <a:rPr lang="zh-CN" altLang="en-US"/>
              <a:t>所需时间就越长。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结论：</a:t>
            </a:r>
            <a:r>
              <a:rPr lang="zh-CN" altLang="en-US">
                <a:solidFill>
                  <a:srgbClr val="C00000"/>
                </a:solidFill>
              </a:rPr>
              <a:t>连续分配的文件在顺序读</a:t>
            </a:r>
            <a:r>
              <a:rPr lang="en-US" altLang="zh-CN">
                <a:solidFill>
                  <a:srgbClr val="C00000"/>
                </a:solidFill>
              </a:rPr>
              <a:t>/</a:t>
            </a:r>
            <a:r>
              <a:rPr lang="zh-CN" altLang="en-US">
                <a:solidFill>
                  <a:srgbClr val="C00000"/>
                </a:solidFill>
              </a:rPr>
              <a:t>写时速度最快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连续分配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0" y="908685"/>
            <a:ext cx="6517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连续分配</a:t>
            </a:r>
            <a:r>
              <a:rPr lang="zh-CN" altLang="en-US" sz="2000"/>
              <a:t>方式要求</a:t>
            </a:r>
            <a:r>
              <a:rPr lang="zh-CN" altLang="en-US" sz="2000">
                <a:solidFill>
                  <a:srgbClr val="C00000"/>
                </a:solidFill>
              </a:rPr>
              <a:t>每个文件在磁盘上占有一组连续的块。</a:t>
            </a:r>
            <a:endParaRPr lang="zh-CN" altLang="en-US" sz="2000">
              <a:solidFill>
                <a:srgbClr val="C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1434" t="1288" r="1572"/>
          <a:stretch>
            <a:fillRect/>
          </a:stretch>
        </p:blipFill>
        <p:spPr>
          <a:xfrm>
            <a:off x="1941195" y="2165985"/>
            <a:ext cx="2865120" cy="324612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69215" y="2093595"/>
            <a:ext cx="1723390" cy="951230"/>
          </a:xfrm>
          <a:prstGeom prst="wedgeRoundRectCallout">
            <a:avLst>
              <a:gd name="adj1" fmla="val 89911"/>
              <a:gd name="adj2" fmla="val 4893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物理上连续分配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占用了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连续三个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027930" y="2237740"/>
            <a:ext cx="1452245" cy="978535"/>
          </a:xfrm>
          <a:prstGeom prst="wedgeRoundRectCallout">
            <a:avLst>
              <a:gd name="adj1" fmla="val -106843"/>
              <a:gd name="adj2" fmla="val 459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橙色区域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它文件已经占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用的磁盘块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028565" y="4326255"/>
            <a:ext cx="1341120" cy="673735"/>
          </a:xfrm>
          <a:prstGeom prst="wedgeRoundRectCallout">
            <a:avLst>
              <a:gd name="adj1" fmla="val -86653"/>
              <a:gd name="adj2" fmla="val -3096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绿色区域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空闲磁盘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21780" y="1503045"/>
            <a:ext cx="25222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若此时文件</a:t>
            </a:r>
            <a:r>
              <a:rPr lang="en-US" altLang="zh-CN"/>
              <a:t>A</a:t>
            </a:r>
            <a:r>
              <a:rPr lang="zh-CN" altLang="en-US"/>
              <a:t>要拓展，需要再增加一个磁盘块</a:t>
            </a:r>
            <a:r>
              <a:rPr lang="en-US" altLang="zh-CN"/>
              <a:t>(</a:t>
            </a:r>
            <a:r>
              <a:rPr lang="zh-CN" altLang="en-US"/>
              <a:t>总共需要连续的</a:t>
            </a:r>
            <a:r>
              <a:rPr lang="en-US" altLang="zh-CN"/>
              <a:t>4</a:t>
            </a:r>
            <a:r>
              <a:rPr lang="zh-CN" altLang="en-US">
                <a:sym typeface="+mn-ea"/>
              </a:rPr>
              <a:t>个磁</a:t>
            </a:r>
            <a:endParaRPr lang="en-US" altLang="zh-CN"/>
          </a:p>
          <a:p>
            <a:r>
              <a:rPr lang="zh-CN" altLang="en-US"/>
              <a:t>盘块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由于采用连续结构，因此文件</a:t>
            </a:r>
            <a:r>
              <a:rPr lang="en-US" altLang="zh-CN"/>
              <a:t>A</a:t>
            </a:r>
            <a:r>
              <a:rPr lang="zh-CN" altLang="en-US"/>
              <a:t>占用的磁盘块必须是</a:t>
            </a:r>
            <a:r>
              <a:rPr lang="zh-CN" altLang="en-US"/>
              <a:t>连续的。</a:t>
            </a:r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3165475" y="1484630"/>
            <a:ext cx="2016125" cy="726440"/>
          </a:xfrm>
          <a:prstGeom prst="wedgeRoundRectCallout">
            <a:avLst>
              <a:gd name="adj1" fmla="val 3322"/>
              <a:gd name="adj2" fmla="val 13924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的后面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已经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没有相邻的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91935" y="3677920"/>
            <a:ext cx="2520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因此，只能将文件</a:t>
            </a:r>
            <a:r>
              <a:rPr lang="en-US" altLang="zh-CN"/>
              <a:t>A</a:t>
            </a:r>
            <a:r>
              <a:rPr lang="zh-CN" altLang="en-US"/>
              <a:t>全部</a:t>
            </a:r>
            <a:r>
              <a:rPr lang="en-US" altLang="zh-CN"/>
              <a:t>“</a:t>
            </a:r>
            <a:r>
              <a:rPr lang="zh-CN" altLang="en-US"/>
              <a:t>迁移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zh-CN" altLang="en-US"/>
              <a:t>绿色区域。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结论：物理上采用</a:t>
            </a:r>
            <a:r>
              <a:rPr lang="zh-CN" altLang="en-US">
                <a:solidFill>
                  <a:srgbClr val="C00000"/>
                </a:solidFill>
              </a:rPr>
              <a:t>连续分配的文件不方便拓展。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69215" y="4109720"/>
            <a:ext cx="1800225" cy="864235"/>
          </a:xfrm>
          <a:prstGeom prst="wedgeRoundRectCallout">
            <a:avLst>
              <a:gd name="adj1" fmla="val 64215"/>
              <a:gd name="adj2" fmla="val -3563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占用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连续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四个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ldLvl="0" animBg="1"/>
      <p:bldP spid="9" grpId="1"/>
      <p:bldP spid="10" grpId="1" animBg="1"/>
      <p:bldP spid="12" grpId="0"/>
      <p:bldP spid="13" grpId="0" bldLvl="0" animBg="1"/>
      <p:bldP spid="12" grpId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内容占位符 28"/>
          <p:cNvSpPr>
            <a:spLocks noGrp="1"/>
          </p:cNvSpPr>
          <p:nvPr>
            <p:ph idx="1"/>
          </p:nvPr>
        </p:nvSpPr>
        <p:spPr>
          <a:xfrm>
            <a:off x="2555875" y="471170"/>
            <a:ext cx="3882390" cy="40767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文件分配方式</a:t>
            </a:r>
            <a:r>
              <a:rPr lang="en-US" altLang="zh-CN" sz="2400"/>
              <a:t>--</a:t>
            </a:r>
            <a:r>
              <a:rPr lang="zh-CN" altLang="en-US" sz="2400"/>
              <a:t>连续分配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52705" y="980440"/>
            <a:ext cx="6613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连续分配</a:t>
            </a:r>
            <a:r>
              <a:rPr lang="zh-CN" altLang="en-US" sz="2000"/>
              <a:t>方式要求</a:t>
            </a:r>
            <a:r>
              <a:rPr lang="zh-CN" altLang="en-US" sz="2000">
                <a:solidFill>
                  <a:srgbClr val="C00000"/>
                </a:solidFill>
              </a:rPr>
              <a:t>每个文件在磁盘上占有一组连续的块。</a:t>
            </a:r>
            <a:endParaRPr lang="zh-CN" altLang="en-US" sz="200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1277" r="268"/>
          <a:stretch>
            <a:fillRect/>
          </a:stretch>
        </p:blipFill>
        <p:spPr>
          <a:xfrm>
            <a:off x="107315" y="1556385"/>
            <a:ext cx="2742565" cy="306324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3131820" y="1700530"/>
            <a:ext cx="2461895" cy="721360"/>
          </a:xfrm>
          <a:prstGeom prst="wedgeRoundRectCallout">
            <a:avLst>
              <a:gd name="adj1" fmla="val -68700"/>
              <a:gd name="adj2" fmla="val 4982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橙色区域为非空闲块，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绿色区域为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空闲磁盘块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3131820" y="3284855"/>
            <a:ext cx="2287905" cy="1196975"/>
          </a:xfrm>
          <a:prstGeom prst="wedgeRoundRectCallout">
            <a:avLst>
              <a:gd name="adj1" fmla="val -69122"/>
              <a:gd name="adj2" fmla="val 1132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若此时创建的新文件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大小为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个块，那么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无法为其分配足够的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存储空间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9790" y="2780665"/>
            <a:ext cx="30651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结论：物理上采用</a:t>
            </a:r>
            <a:r>
              <a:rPr lang="zh-CN" altLang="en-US">
                <a:solidFill>
                  <a:srgbClr val="C00000"/>
                </a:solidFill>
              </a:rPr>
              <a:t>连续分配，存储空间利用率低，会产生难以利用的磁盘碎片。</a:t>
            </a:r>
            <a:endParaRPr lang="zh-CN" altLang="en-US">
              <a:solidFill>
                <a:srgbClr val="C00000"/>
              </a:solidFill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</a:rPr>
              <a:t>可以用</a:t>
            </a:r>
            <a:r>
              <a:rPr lang="zh-CN" altLang="en-US">
                <a:solidFill>
                  <a:srgbClr val="C00000"/>
                </a:solidFill>
              </a:rPr>
              <a:t>紧凑</a:t>
            </a:r>
            <a:r>
              <a:rPr lang="zh-CN" altLang="en-US">
                <a:solidFill>
                  <a:schemeClr val="tx1"/>
                </a:solidFill>
              </a:rPr>
              <a:t>来处理碎片，但是需要耗费很大的时间代价。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8.1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外存的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组织方式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</p:bldLst>
  </p:timing>
</p:sld>
</file>

<file path=ppt/tags/tag1.xml><?xml version="1.0" encoding="utf-8"?>
<p:tagLst xmlns:p="http://schemas.openxmlformats.org/presentationml/2006/main">
  <p:tag name="TABLE_ENDDRAG_ORIGIN_RECT" val="174*171"/>
  <p:tag name="TABLE_ENDDRAG_RECT" val="249*140*174*171"/>
</p:tagLst>
</file>

<file path=ppt/tags/tag10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1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2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3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4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5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6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7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8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19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2.xml><?xml version="1.0" encoding="utf-8"?>
<p:tagLst xmlns:p="http://schemas.openxmlformats.org/presentationml/2006/main">
  <p:tag name="TABLE_ENDDRAG_ORIGIN_RECT" val="174*171"/>
  <p:tag name="TABLE_ENDDRAG_RECT" val="249*140*174*171"/>
</p:tagLst>
</file>

<file path=ppt/tags/tag20.xml><?xml version="1.0" encoding="utf-8"?>
<p:tagLst xmlns:p="http://schemas.openxmlformats.org/presentationml/2006/main">
  <p:tag name="TABLE_ENDDRAG_ORIGIN_RECT" val="192*200"/>
  <p:tag name="TABLE_ENDDRAG_RECT" val="281*79*192*200"/>
</p:tagLst>
</file>

<file path=ppt/tags/tag21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2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3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4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5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6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7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8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29.xml><?xml version="1.0" encoding="utf-8"?>
<p:tagLst xmlns:p="http://schemas.openxmlformats.org/presentationml/2006/main">
  <p:tag name="TABLE_ENDDRAG_ORIGIN_RECT" val="69*120"/>
  <p:tag name="TABLE_ENDDRAG_RECT" val="542*210*69*120"/>
</p:tagLst>
</file>

<file path=ppt/tags/tag3.xml><?xml version="1.0" encoding="utf-8"?>
<p:tagLst xmlns:p="http://schemas.openxmlformats.org/presentationml/2006/main">
  <p:tag name="TABLE_ENDDRAG_ORIGIN_RECT" val="180*60"/>
  <p:tag name="TABLE_ENDDRAG_RECT" val="16*140*180*60"/>
</p:tagLst>
</file>

<file path=ppt/tags/tag30.xml><?xml version="1.0" encoding="utf-8"?>
<p:tagLst xmlns:p="http://schemas.openxmlformats.org/presentationml/2006/main">
  <p:tag name="commondata" val="eyJoZGlkIjoiYjg4ZTE1MDViNWEyMGY4NmQ3ZjVmNDlmZTlmYWQ3ZTgifQ=="/>
</p:tagLst>
</file>

<file path=ppt/tags/tag4.xml><?xml version="1.0" encoding="utf-8"?>
<p:tagLst xmlns:p="http://schemas.openxmlformats.org/presentationml/2006/main">
  <p:tag name="TABLE_ENDDRAG_ORIGIN_RECT" val="180*60"/>
  <p:tag name="TABLE_ENDDRAG_RECT" val="16*140*180*60"/>
</p:tagLst>
</file>

<file path=ppt/tags/tag5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6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7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8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ags/tag9.xml><?xml version="1.0" encoding="utf-8"?>
<p:tagLst xmlns:p="http://schemas.openxmlformats.org/presentationml/2006/main">
  <p:tag name="KSO_WM_DIAGRAM_VIRTUALLY_FRAME" val="{&quot;height&quot;:215.15,&quot;left&quot;:81.7,&quot;top&quot;:171.1,&quot;width&quot;:250.75}"/>
</p:tagLst>
</file>

<file path=ppt/theme/theme1.xml><?xml version="1.0" encoding="utf-8"?>
<a:theme xmlns:a="http://schemas.openxmlformats.org/drawingml/2006/main" name="code_number_popups">
  <a:themeElements>
    <a:clrScheme name="code_number_popup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_number_popup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ode_number_popup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nological_awakening">
  <a:themeElements>
    <a:clrScheme name="technological_awakenin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chnological_awakening">
      <a:majorFont>
        <a:latin typeface="隶书"/>
        <a:ea typeface="隶书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echnological_awaken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chnological_awaken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code_number_popups</Template>
  <TotalTime>0</TotalTime>
  <Words>11536</Words>
  <Application>WPS 演示</Application>
  <PresentationFormat>全屏显示(4:3)</PresentationFormat>
  <Paragraphs>1911</Paragraphs>
  <Slides>51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51</vt:i4>
      </vt:variant>
    </vt:vector>
  </HeadingPairs>
  <TitlesOfParts>
    <vt:vector size="67" baseType="lpstr">
      <vt:lpstr>Arial</vt:lpstr>
      <vt:lpstr>宋体</vt:lpstr>
      <vt:lpstr>Wingdings</vt:lpstr>
      <vt:lpstr>Arial Rounded MT Bold</vt:lpstr>
      <vt:lpstr>Eurostile</vt:lpstr>
      <vt:lpstr>Segoe Print</vt:lpstr>
      <vt:lpstr>隶书</vt:lpstr>
      <vt:lpstr>Franklin Gothic Book</vt:lpstr>
      <vt:lpstr>Times New Roman</vt:lpstr>
      <vt:lpstr>微软雅黑</vt:lpstr>
      <vt:lpstr>Arial Unicode MS</vt:lpstr>
      <vt:lpstr>Calibri</vt:lpstr>
      <vt:lpstr>Times New Roman</vt:lpstr>
      <vt:lpstr>code_number_popups</vt:lpstr>
      <vt:lpstr>Custom Design</vt:lpstr>
      <vt:lpstr>technological_awakening</vt:lpstr>
      <vt:lpstr>第8章 磁盘存储器管理</vt:lpstr>
      <vt:lpstr>第八章 磁盘存储器管理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PowerPoint 演示文稿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8.1 外存的组织方式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8.2 文件存储空间的管理</vt:lpstr>
      <vt:lpstr>例题</vt:lpstr>
      <vt:lpstr>例题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邹建伟</dc:creator>
  <cp:lastModifiedBy>冯梓原</cp:lastModifiedBy>
  <cp:revision>1136</cp:revision>
  <dcterms:created xsi:type="dcterms:W3CDTF">2002-02-05T11:01:00Z</dcterms:created>
  <dcterms:modified xsi:type="dcterms:W3CDTF">2025-05-10T14:42:28Z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A272F16F507949398A7872DAC275FD77_12</vt:lpwstr>
  </property>
</Properties>
</file>